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961" autoAdjust="0"/>
    <p:restoredTop sz="94610"/>
  </p:normalViewPr>
  <p:slideViewPr>
    <p:cSldViewPr snapToGrid="0" snapToObjects="1">
      <p:cViewPr varScale="1">
        <p:scale>
          <a:sx n="72" d="100"/>
          <a:sy n="72" d="100"/>
        </p:scale>
        <p:origin x="72" y="17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专题#df=09fe8f58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专题5</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基因表达载体的构建</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37a4d3800093b196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0.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0.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image" Target="../media/image35.jpe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10.xml"/><Relationship Id="rId4" Type="http://schemas.openxmlformats.org/officeDocument/2006/relationships/image" Target="../media/image39.jpeg"/><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image" Target="../media/image36.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0.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0.xml"/><Relationship Id="rId2" Type="http://schemas.openxmlformats.org/officeDocument/2006/relationships/image" Target="../media/image44.png"/><Relationship Id="rId1" Type="http://schemas.openxmlformats.org/officeDocument/2006/relationships/image" Target="../media/image43.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10.xml"/><Relationship Id="rId5" Type="http://schemas.openxmlformats.org/officeDocument/2006/relationships/image" Target="../media/image49.png"/><Relationship Id="rId4" Type="http://schemas.openxmlformats.org/officeDocument/2006/relationships/image" Target="../media/image48.png"/><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image" Target="../media/image50.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0.xml"/><Relationship Id="rId2" Type="http://schemas.openxmlformats.org/officeDocument/2006/relationships/image" Target="../media/image52.png"/><Relationship Id="rId1" Type="http://schemas.openxmlformats.org/officeDocument/2006/relationships/image" Target="../media/image51.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0.xml"/><Relationship Id="rId2" Type="http://schemas.openxmlformats.org/officeDocument/2006/relationships/image" Target="../media/image54.jpeg"/><Relationship Id="rId1" Type="http://schemas.openxmlformats.org/officeDocument/2006/relationships/image" Target="../media/image5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10.xml"/><Relationship Id="rId4" Type="http://schemas.openxmlformats.org/officeDocument/2006/relationships/image" Target="../media/image58.png"/><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image" Target="../media/image59.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0.xml"/><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image" Target="../media/image60.png"/></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10.xml"/><Relationship Id="rId4" Type="http://schemas.openxmlformats.org/officeDocument/2006/relationships/image" Target="../media/image66.png"/><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png"/></Relationships>
</file>

<file path=ppt/slides/_rels/slide24.xml.rels><?xml version="1.0" encoding="UTF-8" standalone="yes"?>
<Relationships xmlns="http://schemas.openxmlformats.org/package/2006/relationships"><Relationship Id="rId7" Type="http://schemas.openxmlformats.org/officeDocument/2006/relationships/notesSlide" Target="../notesSlides/notesSlide24.xml"/><Relationship Id="rId6" Type="http://schemas.openxmlformats.org/officeDocument/2006/relationships/slideLayout" Target="../slideLayouts/slideLayout10.xml"/><Relationship Id="rId5" Type="http://schemas.openxmlformats.org/officeDocument/2006/relationships/image" Target="../media/image71.png"/><Relationship Id="rId4" Type="http://schemas.openxmlformats.org/officeDocument/2006/relationships/image" Target="../media/image70.png"/><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image" Target="../media/image67.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0.xml"/><Relationship Id="rId1" Type="http://schemas.openxmlformats.org/officeDocument/2006/relationships/image" Target="../media/image72.png"/></Relationships>
</file>

<file path=ppt/slides/_rels/slide26.xml.rels><?xml version="1.0" encoding="UTF-8" standalone="yes"?>
<Relationships xmlns="http://schemas.openxmlformats.org/package/2006/relationships"><Relationship Id="rId8" Type="http://schemas.openxmlformats.org/officeDocument/2006/relationships/notesSlide" Target="../notesSlides/notesSlide26.xml"/><Relationship Id="rId7" Type="http://schemas.openxmlformats.org/officeDocument/2006/relationships/slideLayout" Target="../slideLayouts/slideLayout10.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image" Target="../media/image73.png"/></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10.xml"/><Relationship Id="rId4" Type="http://schemas.openxmlformats.org/officeDocument/2006/relationships/image" Target="../media/image82.png"/><Relationship Id="rId3" Type="http://schemas.openxmlformats.org/officeDocument/2006/relationships/image" Target="../media/image81.png"/><Relationship Id="rId2" Type="http://schemas.openxmlformats.org/officeDocument/2006/relationships/image" Target="../media/image80.jpeg"/><Relationship Id="rId1" Type="http://schemas.openxmlformats.org/officeDocument/2006/relationships/image" Target="../media/image79.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image" Target="../media/image83.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0.xml"/><Relationship Id="rId2" Type="http://schemas.openxmlformats.org/officeDocument/2006/relationships/image" Target="../media/image85.png"/><Relationship Id="rId1" Type="http://schemas.openxmlformats.org/officeDocument/2006/relationships/image" Target="../media/image84.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10.xml"/><Relationship Id="rId4" Type="http://schemas.openxmlformats.org/officeDocument/2006/relationships/image" Target="../media/image13.pn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image" Target="../media/image14.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0.xml"/><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image" Target="../media/image19.pn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0.xml"/><Relationship Id="rId4" Type="http://schemas.openxmlformats.org/officeDocument/2006/relationships/image" Target="../media/image23.jpeg"/><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pn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10.xml"/><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4_1#5376128b7?pid=71a8e269f&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（2）要使A基因能正确与图2中的质粒拼接在一起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，需要在所选引物的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端分别增加相应的限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制酶识别序列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。分析图2和图3，若使用“双酶切”法同时处理质粒和目的基因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，需在目的基因的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上、下游分别添加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填限制酶）的识别序列。用“双酶切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”法同时处理质粒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和目的基因的优点是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5_AN.15_1#5376128b7.blank?pid=71a8e269f&amp;color=0,0,0&amp;vpa=6&amp;vtp=1&amp;bbb=1"/>
              <p:cNvSpPr/>
              <p:nvPr/>
            </p:nvSpPr>
            <p:spPr>
              <a:xfrm>
                <a:off x="8590027" y="1020000"/>
                <a:ext cx="34766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15_1#5376128b7.blank?pid=71a8e269f&amp;color=0,0,0&amp;vpa=6&amp;vtp=1&amp;bbb=1"/>
              <p:cNvSpPr>
                <a:spLocks noRot="1" noChangeAspect="1" noMove="1" noResize="1" noEditPoints="1" noAdjustHandles="1" noChangeArrowheads="1" noChangeShapeType="1" noTextEdit="1"/>
              </p:cNvSpPr>
              <p:nvPr/>
            </p:nvSpPr>
            <p:spPr>
              <a:xfrm>
                <a:off x="8590027" y="1020000"/>
                <a:ext cx="347663" cy="294577"/>
              </a:xfrm>
              <a:prstGeom prst="rect">
                <a:avLst/>
              </a:prstGeom>
              <a:blipFill rotWithShape="1">
                <a:blip r:embed="rId1"/>
                <a:stretch>
                  <a:fillRect l="-110" t="-64" r="19"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16_1#5376128b7.blank?pid=71a8e269f&amp;color=0,0,0&amp;vpa=7&amp;vtp=1&amp;bbb=1"/>
              <p:cNvSpPr/>
              <p:nvPr/>
            </p:nvSpPr>
            <p:spPr>
              <a:xfrm>
                <a:off x="2751201" y="1931924"/>
                <a:ext cx="863600"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𝑨𝒍𝒖</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4" name="QB_5_AN.16_1#5376128b7.blank?pid=71a8e269f&amp;color=0,0,0&amp;vpa=7&amp;vtp=1&amp;bbb=1"/>
              <p:cNvSpPr>
                <a:spLocks noRot="1" noChangeAspect="1" noMove="1" noResize="1" noEditPoints="1" noAdjustHandles="1" noChangeArrowheads="1" noChangeShapeType="1" noTextEdit="1"/>
              </p:cNvSpPr>
              <p:nvPr/>
            </p:nvSpPr>
            <p:spPr>
              <a:xfrm>
                <a:off x="2751201" y="1931924"/>
                <a:ext cx="863600" cy="303784"/>
              </a:xfrm>
              <a:prstGeom prst="rect">
                <a:avLst/>
              </a:prstGeom>
              <a:blipFill rotWithShape="1">
                <a:blip r:embed="rId2"/>
                <a:stretch>
                  <a:fillRect l="-44" t="-3846" r="44" b="-443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17_1#5376128b7.blank?pid=71a8e269f&amp;color=0,0,0&amp;vpa=8&amp;vtp=1&amp;bbb=1"/>
              <p:cNvSpPr/>
              <p:nvPr/>
            </p:nvSpPr>
            <p:spPr>
              <a:xfrm>
                <a:off x="3946589" y="1938972"/>
                <a:ext cx="1054100"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𝑯𝒊𝒏</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𝐝</m:t>
                    </m:r>
                    <m:r>
                      <m:rPr>
                        <m:nor/>
                      </m:rP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5_AN.17_1#5376128b7.blank?pid=71a8e269f&amp;color=0,0,0&amp;vpa=8&amp;vtp=1&amp;bbb=1"/>
              <p:cNvSpPr>
                <a:spLocks noRot="1" noChangeAspect="1" noMove="1" noResize="1" noEditPoints="1" noAdjustHandles="1" noChangeArrowheads="1" noChangeShapeType="1" noTextEdit="1"/>
              </p:cNvSpPr>
              <p:nvPr/>
            </p:nvSpPr>
            <p:spPr>
              <a:xfrm>
                <a:off x="3946589" y="1938972"/>
                <a:ext cx="1054100" cy="294577"/>
              </a:xfrm>
              <a:prstGeom prst="rect">
                <a:avLst/>
              </a:prstGeom>
              <a:blipFill rotWithShape="1">
                <a:blip r:embed="rId3"/>
                <a:stretch>
                  <a:fillRect l="-6" t="-108" r="6" b="-7674"/>
                </a:stretch>
              </a:blipFill>
            </p:spPr>
            <p:txBody>
              <a:bodyPr/>
              <a:lstStyle/>
              <a:p>
                <a:r>
                  <a:rPr lang="zh-CN" altLang="en-US">
                    <a:noFill/>
                  </a:rPr>
                  <a:t> </a:t>
                </a:r>
              </a:p>
            </p:txBody>
          </p:sp>
        </mc:Fallback>
      </mc:AlternateContent>
      <p:sp>
        <p:nvSpPr>
          <p:cNvPr id="6" name="QB_5_AN.18_1#5376128b7.blank?pid=71a8e269f&amp;color=0,0,0&amp;vpa=9&amp;vtp=1&amp;bbb=1"/>
          <p:cNvSpPr/>
          <p:nvPr/>
        </p:nvSpPr>
        <p:spPr>
          <a:xfrm>
            <a:off x="3017901" y="2283714"/>
            <a:ext cx="729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可以防止目的基因和质粒自身环化以及目的基因与质粒反向连接</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5_AS.19_1#5376128b7?vop=1&amp;pid=71a8e269f&amp;color=0,0,0&amp;vtp=1&amp;bbb=1&amp;hb=1"/>
              <p:cNvSpPr/>
              <p:nvPr/>
            </p:nvSpPr>
            <p:spPr>
              <a:xfrm>
                <a:off x="722376" y="273685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由于子链沿着</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的方向延伸，需要在所选引物的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端分别增加相应的限制酶识别序列。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由题图解读可知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，应该在目的基因上游添加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𝐴𝑙𝑢</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Ⅰ识别序列，下游添加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双酶切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”法同时处理质粒和目的基因的优点是可以防止目的基因和质粒自身环化以及目的基因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与质粒反向连接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7" name="QB_5_AS.19_1#5376128b7?vop=1&amp;pid=71a8e269f&amp;color=0,0,0&amp;vtp=1&amp;bbb=1&amp;hb=1"/>
              <p:cNvSpPr>
                <a:spLocks noRot="1" noChangeAspect="1" noMove="1" noResize="1" noEditPoints="1" noAdjustHandles="1" noChangeArrowheads="1" noChangeShapeType="1" noTextEdit="1"/>
              </p:cNvSpPr>
              <p:nvPr/>
            </p:nvSpPr>
            <p:spPr>
              <a:xfrm>
                <a:off x="722376" y="2736850"/>
                <a:ext cx="10753344" cy="1783334"/>
              </a:xfrm>
              <a:prstGeom prst="rect">
                <a:avLst/>
              </a:prstGeom>
              <a:blipFill rotWithShape="1">
                <a:blip r:embed="rId4"/>
                <a:stretch>
                  <a:fillRect l="-4" r="-1777"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3" end="3"/>
                                            </p:txEl>
                                          </p:spTgt>
                                        </p:tgtEl>
                                        <p:attrNameLst>
                                          <p:attrName>style.visibility</p:attrName>
                                        </p:attrNameLst>
                                      </p:cBhvr>
                                      <p:to>
                                        <p:strVal val="visible"/>
                                      </p:to>
                                    </p:set>
                                    <p:animEffect transition="in" filter="fade">
                                      <p:cBhvr>
                                        <p:cTn id="51"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0_1#9bd0ad66a?pid=71a8e269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中的基因表达时，</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”）链作为转录的模板链。</a:t>
                </a:r>
                <a:endParaRPr lang="en-US" altLang="zh-CN" sz="2000" dirty="0">
                  <a:solidFill>
                    <a:srgbClr val="000000"/>
                  </a:solidFill>
                </a:endParaRPr>
              </a:p>
            </p:txBody>
          </p:sp>
        </mc:Choice>
        <mc:Fallback>
          <p:sp>
            <p:nvSpPr>
              <p:cNvPr id="2" name="QB_5_BD.20_1#9bd0ad66a?pid=71a8e269f&amp;color=0,0,0&amp;vtp=1&amp;bt=1&amp;bbb=1"/>
              <p:cNvSpPr>
                <a:spLocks noRot="1" noChangeAspect="1" noMove="1" noResize="1" noEditPoints="1" noAdjustHandles="1" noChangeArrowheads="1" noChangeShapeType="1" noTextEdit="1"/>
              </p:cNvSpPr>
              <p:nvPr/>
            </p:nvSpPr>
            <p:spPr>
              <a:xfrm>
                <a:off x="722376" y="969265"/>
                <a:ext cx="10753344" cy="405003"/>
              </a:xfrm>
              <a:prstGeom prst="rect">
                <a:avLst/>
              </a:prstGeom>
              <a:blipFill rotWithShape="1">
                <a:blip r:embed="rId1"/>
                <a:stretch>
                  <a:fillRect l="-4" t="-63" b="-1282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21_1#9bd0ad66a.blank?pid=71a8e269f&amp;color=0,0,0&amp;vpa=10&amp;vtp=1&amp;bbb=1"/>
              <p:cNvSpPr/>
              <p:nvPr/>
            </p:nvSpPr>
            <p:spPr>
              <a:xfrm>
                <a:off x="3864038" y="1020000"/>
                <a:ext cx="28416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𝐛</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21_1#9bd0ad66a.blank?pid=71a8e269f&amp;color=0,0,0&amp;vpa=10&amp;vtp=1&amp;bbb=1"/>
              <p:cNvSpPr>
                <a:spLocks noRot="1" noChangeAspect="1" noMove="1" noResize="1" noEditPoints="1" noAdjustHandles="1" noChangeArrowheads="1" noChangeShapeType="1" noTextEdit="1"/>
              </p:cNvSpPr>
              <p:nvPr/>
            </p:nvSpPr>
            <p:spPr>
              <a:xfrm>
                <a:off x="3864038" y="1020000"/>
                <a:ext cx="284163" cy="294577"/>
              </a:xfrm>
              <a:prstGeom prst="rect">
                <a:avLst/>
              </a:prstGeom>
              <a:blipFill rotWithShape="1">
                <a:blip r:embed="rId2"/>
                <a:stretch>
                  <a:fillRect l="-22" t="-64" r="134"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22_1#9bd0ad66a?vop=1&amp;pid=71a8e269f&amp;color=0,0,0&amp;vtp=1&amp;bbb=1&amp;hb=1"/>
              <p:cNvSpPr/>
              <p:nvPr/>
            </p:nvSpPr>
            <p:spPr>
              <a:xfrm>
                <a:off x="722376" y="1384300"/>
                <a:ext cx="10753344" cy="936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转录过程中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的延伸方向为</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，转录模板链的方向与之相反，因此图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3中的基因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链作为转录的模板链。</a:t>
                </a:r>
                <a:endParaRPr lang="en-US" altLang="zh-CN" sz="2200" dirty="0">
                  <a:solidFill>
                    <a:srgbClr val="000000"/>
                  </a:solidFill>
                </a:endParaRPr>
              </a:p>
            </p:txBody>
          </p:sp>
        </mc:Choice>
        <mc:Fallback>
          <p:sp>
            <p:nvSpPr>
              <p:cNvPr id="4" name="QB_5_AS.22_1#9bd0ad66a?vop=1&amp;pid=71a8e269f&amp;color=0,0,0&amp;vtp=1&amp;bbb=1&amp;hb=1"/>
              <p:cNvSpPr>
                <a:spLocks noRot="1" noChangeAspect="1" noMove="1" noResize="1" noEditPoints="1" noAdjustHandles="1" noChangeArrowheads="1" noChangeShapeType="1" noTextEdit="1"/>
              </p:cNvSpPr>
              <p:nvPr/>
            </p:nvSpPr>
            <p:spPr>
              <a:xfrm>
                <a:off x="722376" y="1384300"/>
                <a:ext cx="10753344" cy="936879"/>
              </a:xfrm>
              <a:prstGeom prst="rect">
                <a:avLst/>
              </a:prstGeom>
              <a:blipFill rotWithShape="1">
                <a:blip r:embed="rId3"/>
                <a:stretch>
                  <a:fillRect l="-4" r="-862" b="-573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EX.23_1#71a8e269f?vop=1&amp;pid=9d322ddcb&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4_EX.23_2#71a8e269f?vop=1&amp;pid=9d322ddc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17520" y="1513528"/>
            <a:ext cx="6163056" cy="38953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24_1#41cfcfa41?pid=9d322ddcb&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[天津四校2025高二联考]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我国科学家尝试构建地衣芽孢杆菌基因编辑系统，并通过将外源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𝑣𝑔𝑏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基因定向插入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19</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质粒中对该系统进行初步验证，主要过程如图1。请回答下列问题。</a:t>
                </a:r>
                <a:endParaRPr lang="en-US" altLang="zh-CN" sz="2000" dirty="0"/>
              </a:p>
            </p:txBody>
          </p:sp>
        </mc:Choice>
        <mc:Fallback>
          <p:sp>
            <p:nvSpPr>
              <p:cNvPr id="2" name="QO_4_BD.24_1#41cfcfa41?pid=9d322ddcb&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p:pic>
        <p:nvPicPr>
          <p:cNvPr id="3" name="QO_4_BD.24_3#41cfcfa41?iti=8&amp;htil=1&amp;pid=9d322ddc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2104" y="2281243"/>
            <a:ext cx="4462272" cy="23500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24_4#41cfcfa41?iti=9&amp;htil=1&amp;pid=9d322ddc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550408" y="1961203"/>
            <a:ext cx="2761488" cy="26700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4_BD.24_5#41cfcfa41?iti=10&amp;htil=1&amp;pid=9d322ddc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933688" y="2692723"/>
            <a:ext cx="2057400" cy="19385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4_BD.24_6#41cfcfa41?iti=8&amp;htil=1&amp;pid=9d322ddcb&amp;color=0,0,0&amp;vtp=1&amp;bbb=1"/>
          <p:cNvSpPr/>
          <p:nvPr/>
        </p:nvSpPr>
        <p:spPr>
          <a:xfrm>
            <a:off x="2833052" y="475825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O_4_BD.24_7#41cfcfa41?iti=9&amp;htil=1&amp;pid=9d322ddcb&amp;color=0,0,0&amp;vtp=1&amp;bbb=1"/>
          <p:cNvSpPr/>
          <p:nvPr/>
        </p:nvSpPr>
        <p:spPr>
          <a:xfrm>
            <a:off x="6700965" y="475825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O_4_BD.24_8#41cfcfa41?iti=10&amp;htil=1&amp;pid=9d322ddcb&amp;color=0,0,0&amp;vtp=1&amp;bbb=1"/>
          <p:cNvSpPr/>
          <p:nvPr/>
        </p:nvSpPr>
        <p:spPr>
          <a:xfrm>
            <a:off x="9732201" y="475825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5_1#f61a91f79?pid=41cfcfa4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（1）图1中步骤①利用已构建的质粒</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19</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，通过反向</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获得左右同源片段，除图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有的组分外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，还应添加缓冲液（含</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（答两点）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。如表为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基因序列和设计的相关引物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，可选用的引物是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填编号）。</a:t>
                </a:r>
                <a:endParaRPr lang="en-US" altLang="zh-CN" sz="2000" dirty="0">
                  <a:solidFill>
                    <a:srgbClr val="000000"/>
                  </a:solidFill>
                </a:endParaRPr>
              </a:p>
            </p:txBody>
          </p:sp>
        </mc:Choice>
        <mc:Fallback>
          <p:sp>
            <p:nvSpPr>
              <p:cNvPr id="2" name="QB_5_BD.25_1#f61a91f79?pid=41cfcfa41&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098" b="-349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5" name="QB_5_BD.25_2#f61a91f79?colgroup=3,37&amp;pid=41cfcfa41&amp;color=0,0,0&amp;vtp=1&amp;bbb=1&amp;hb=1"/>
              <p:cNvGraphicFramePr>
                <a:graphicFrameLocks noGrp="1"/>
              </p:cNvGraphicFramePr>
              <p:nvPr/>
            </p:nvGraphicFramePr>
            <p:xfrm>
              <a:off x="722376" y="2408878"/>
              <a:ext cx="10725912" cy="3770631"/>
            </p:xfrm>
            <a:graphic>
              <a:graphicData uri="http://schemas.openxmlformats.org/drawingml/2006/table">
                <a:tbl>
                  <a:tblPr/>
                  <a:tblGrid>
                    <a:gridCol w="950976"/>
                    <a:gridCol w="9774936"/>
                  </a:tblGrid>
                  <a:tr h="426339">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序列（虚线处省略了部分核苷酸序列）</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09662">
                    <a:tc>
                      <a:txBody>
                        <a:bodyPr/>
                        <a:lstStyle/>
                        <a:p>
                          <a:pPr marL="0" indent="0" algn="ctr" latinLnBrk="1" hangingPunct="0">
                            <a:lnSpc>
                              <a:spcPts val="3200"/>
                            </a:lnSpc>
                          </a:pP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TCGCACACCTGACTACAATT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31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TCGCAATGGCAATCGGCAAACT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3100"/>
                            </a:lnSpc>
                          </a:pP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AGCGTGTGGACTGATGTTAA</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30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AGCGTTACCGTTAGCCGTTTGA</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734630">
                    <a:tc>
                      <a:txBody>
                        <a:bodyPr/>
                        <a:lstStyle/>
                        <a:p>
                          <a:pPr marL="0" indent="0" algn="l" latinLnBrk="1" hangingPunct="0">
                            <a:lnSpc>
                              <a:spcPts val="32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ACG</m:t>
                              </m:r>
                              <m:bar>
                                <m:barPr>
                                  <m:ctrlPr>
                                    <a:rPr lang="en-US" altLang="zh-CN" sz="2000" b="0" i="1"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barPr>
                                <m:e>
                                  <m:r>
                                    <m:rPr>
                                      <m:sty m:val="p"/>
                                    </m:rPr>
                                    <a:rPr lang="en-US" altLang="zh-CN" sz="2000" spc="-100">
                                      <a:solidFill>
                                        <a:srgbClr val="000000"/>
                                      </a:solidFill>
                                      <a:latin typeface="Cambria Math" panose="02040503050406030204" pitchFamily="34" charset="0"/>
                                    </a:rPr>
                                    <m:t>GGATCC</m:t>
                                  </m:r>
                                </m:e>
                              </m:ba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TTGTAGTCAGGTGTGCGA</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ACG</m:t>
                              </m:r>
                              <m:bar>
                                <m:barPr>
                                  <m:ctrlPr>
                                    <a:rPr lang="en-US" altLang="zh-CN" sz="2000" b="0" i="1"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barPr>
                                <m:e>
                                  <m:r>
                                    <m:rPr>
                                      <m:sty m:val="p"/>
                                    </m:rPr>
                                    <a:rPr lang="en-US" altLang="zh-CN" sz="2000" spc="-100">
                                      <a:solidFill>
                                        <a:srgbClr val="000000"/>
                                      </a:solidFill>
                                      <a:latin typeface="Cambria Math" panose="02040503050406030204" pitchFamily="34" charset="0"/>
                                    </a:rPr>
                                    <m:t>GGATCC</m:t>
                                  </m:r>
                                </m:e>
                              </m:ba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TTTGCCGATTGCCATTGC</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m:t>
                              </m:r>
                              <m:bar>
                                <m:barPr>
                                  <m:ctrlPr>
                                    <a:rPr lang="en-US" altLang="zh-CN" sz="2000" b="0" i="1"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barPr>
                                <m:e>
                                  <m:r>
                                    <m:rPr>
                                      <m:sty m:val="p"/>
                                    </m:rPr>
                                    <a:rPr lang="en-US" altLang="zh-CN" sz="2000" spc="-100">
                                      <a:solidFill>
                                        <a:srgbClr val="000000"/>
                                      </a:solidFill>
                                      <a:latin typeface="Cambria Math" panose="02040503050406030204" pitchFamily="34" charset="0"/>
                                    </a:rPr>
                                    <m:t>CTGCAG</m:t>
                                  </m:r>
                                </m:e>
                              </m:ba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TCGCACACCTGACTACAA</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solidFill>
                              <a:srgbClr val="000000"/>
                            </a:solidFill>
                          </a:endParaRPr>
                        </a:p>
                        <a:p>
                          <a:pPr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m:t>
                              </m:r>
                              <m:bar>
                                <m:barPr>
                                  <m:ctrlPr>
                                    <a:rPr lang="en-US" altLang="zh-CN" sz="2000" b="0" i="1"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ctrlPr>
                                </m:barPr>
                                <m:e>
                                  <m:r>
                                    <m:rPr>
                                      <m:sty m:val="p"/>
                                    </m:rPr>
                                    <a:rPr lang="en-US" altLang="zh-CN" sz="2000" spc="-100">
                                      <a:solidFill>
                                        <a:srgbClr val="000000"/>
                                      </a:solidFill>
                                      <a:latin typeface="Cambria Math" panose="02040503050406030204" pitchFamily="34" charset="0"/>
                                    </a:rPr>
                                    <m:t>CTGCAG</m:t>
                                  </m:r>
                                </m:e>
                              </m:ba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GCAATGGCAATCGGCAAA</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5" name="QB_5_BD.25_2#f61a91f79?colgroup=3,37&amp;pid=41cfcfa41&amp;color=0,0,0&amp;vtp=1&amp;bbb=1&amp;hb=1"/>
              <p:cNvGraphicFramePr>
                <a:graphicFrameLocks noGrp="1"/>
              </p:cNvGraphicFramePr>
              <p:nvPr/>
            </p:nvGraphicFramePr>
            <p:xfrm>
              <a:off x="722376" y="2408878"/>
              <a:ext cx="10725912" cy="3770631"/>
            </p:xfrm>
            <a:graphic>
              <a:graphicData uri="http://schemas.openxmlformats.org/drawingml/2006/table">
                <a:tbl>
                  <a:tblPr/>
                  <a:tblGrid>
                    <a:gridCol w="950976"/>
                    <a:gridCol w="9774936"/>
                  </a:tblGrid>
                  <a:tr h="426085">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160972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17348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mc:AlternateContent xmlns:mc="http://schemas.openxmlformats.org/markup-compatibility/2006">
        <mc:Choice xmlns:a14="http://schemas.microsoft.com/office/drawing/2010/main" Requires="a14">
          <p:sp>
            <p:nvSpPr>
              <p:cNvPr id="4" name="QB_5_AN.26_1#f61a91f79.blank?pid=41cfcfa41&amp;color=0,0,0&amp;vpa=11&amp;vtp=1&amp;bbb=1"/>
              <p:cNvSpPr/>
              <p:nvPr/>
            </p:nvSpPr>
            <p:spPr>
              <a:xfrm>
                <a:off x="5632323" y="1472888"/>
                <a:ext cx="452596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四种脱氧核苷酸、耐高温的</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2000" dirty="0">
                  <a:solidFill>
                    <a:srgbClr val="00B050"/>
                  </a:solidFill>
                </a:endParaRPr>
              </a:p>
            </p:txBody>
          </p:sp>
        </mc:Choice>
        <mc:Fallback>
          <p:sp>
            <p:nvSpPr>
              <p:cNvPr id="4" name="QB_5_AN.26_1#f61a91f79.blank?pid=41cfcfa41&amp;color=0,0,0&amp;vpa=11&amp;vtp=1&amp;bbb=1"/>
              <p:cNvSpPr>
                <a:spLocks noRot="1" noChangeAspect="1" noMove="1" noResize="1" noEditPoints="1" noAdjustHandles="1" noChangeArrowheads="1" noChangeShapeType="1" noTextEdit="1"/>
              </p:cNvSpPr>
              <p:nvPr/>
            </p:nvSpPr>
            <p:spPr>
              <a:xfrm>
                <a:off x="5632323" y="1472888"/>
                <a:ext cx="4525963" cy="303784"/>
              </a:xfrm>
              <a:prstGeom prst="rect">
                <a:avLst/>
              </a:prstGeom>
              <a:blipFill rotWithShape="1">
                <a:blip r:embed="rId3"/>
                <a:stretch>
                  <a:fillRect l="-11" t="-3869" r="4" b="-4409"/>
                </a:stretch>
              </a:blipFill>
            </p:spPr>
            <p:txBody>
              <a:bodyPr/>
              <a:lstStyle/>
              <a:p>
                <a:r>
                  <a:rPr lang="zh-CN" altLang="en-US">
                    <a:noFill/>
                  </a:rPr>
                  <a:t> </a:t>
                </a:r>
              </a:p>
            </p:txBody>
          </p:sp>
        </mc:Fallback>
      </mc:AlternateContent>
      <p:sp>
        <p:nvSpPr>
          <p:cNvPr id="5" name="QB_5_AN.27_1#f61a91f79.blank?pid=41cfcfa41&amp;color=0,0,0&amp;vpa=12&amp;vtp=1&amp;bbb=1"/>
          <p:cNvSpPr/>
          <p:nvPr/>
        </p:nvSpPr>
        <p:spPr>
          <a:xfrm>
            <a:off x="7617333" y="182925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①④</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8_1#f61a91f79?pid=41cfcfa41&amp;color=0,0,0&amp;vtp=1&amp;bt=1&amp;bbb=1"/>
              <p:cNvSpPr/>
              <p:nvPr/>
            </p:nvSpPr>
            <p:spPr>
              <a:xfrm>
                <a:off x="722376" y="972000"/>
                <a:ext cx="10753344" cy="403352"/>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下划线标注为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GATCC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Ⅰ识别序列</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CTGCA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B_5_BD.28_1#f61a91f79?pid=41cfcfa41&amp;color=0,0,0&amp;vtp=1&amp;bt=1&amp;bbb=1"/>
              <p:cNvSpPr>
                <a:spLocks noRot="1" noChangeAspect="1" noMove="1" noResize="1" noEditPoints="1" noAdjustHandles="1" noChangeArrowheads="1" noChangeShapeType="1" noTextEdit="1"/>
              </p:cNvSpPr>
              <p:nvPr/>
            </p:nvSpPr>
            <p:spPr>
              <a:xfrm>
                <a:off x="722376" y="972000"/>
                <a:ext cx="10753344" cy="403352"/>
              </a:xfrm>
              <a:prstGeom prst="rect">
                <a:avLst/>
              </a:prstGeom>
              <a:blipFill rotWithShape="1">
                <a:blip r:embed="rId1"/>
                <a:stretch>
                  <a:fillRect l="-4" t="-112" b="-132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S.29_1#f61a91f79?vop=1&amp;pid=41cfcfa41&amp;color=0,0,0&amp;vtp=1&amp;bbb=1&amp;hb=1"/>
              <p:cNvSpPr/>
              <p:nvPr/>
            </p:nvSpPr>
            <p:spPr>
              <a:xfrm>
                <a:off x="722376" y="1386528"/>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反应除了图1中已有的组分外，还需要添加缓冲液（含</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）、耐高温的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用于催化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的合成）、四种脱氧核苷酸（原料）</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，引物需要与模板链进行碱基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互补配对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，且引物的延伸方向是</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基因两端的序列和各引物序列，①中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端含有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识别序列，且其大部分碱基序列能与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基因的一条链的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端部分序列互补配对；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端含有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Ⅰ识别序列，且其大部分碱基序列能与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基因的另一条链的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端部分序列互补配对，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所以可选用的引物是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endParaRPr lang="en-US" altLang="zh-CN" sz="2200" dirty="0"/>
              </a:p>
            </p:txBody>
          </p:sp>
        </mc:Choice>
        <mc:Fallback>
          <p:sp>
            <p:nvSpPr>
              <p:cNvPr id="3" name="QB_5_AS.29_1#f61a91f79?vop=1&amp;pid=41cfcfa41&amp;color=0,0,0&amp;vtp=1&amp;bbb=1&amp;hb=1"/>
              <p:cNvSpPr>
                <a:spLocks noRot="1" noChangeAspect="1" noMove="1" noResize="1" noEditPoints="1" noAdjustHandles="1" noChangeArrowheads="1" noChangeShapeType="1" noTextEdit="1"/>
              </p:cNvSpPr>
              <p:nvPr/>
            </p:nvSpPr>
            <p:spPr>
              <a:xfrm>
                <a:off x="722376" y="1386528"/>
                <a:ext cx="10753344" cy="2710434"/>
              </a:xfrm>
              <a:prstGeom prst="rect">
                <a:avLst/>
              </a:prstGeom>
              <a:blipFill rotWithShape="1">
                <a:blip r:embed="rId2"/>
                <a:stretch>
                  <a:fillRect l="-4" t="-12" r="-3183" b="-166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0_1#00009633d?pid=41cfcfa41&amp;color=0,0,0&amp;vtp=1&amp;bt=1&amp;bbb=1&amp;hb=1"/>
              <p:cNvSpPr/>
              <p:nvPr/>
            </p:nvSpPr>
            <p:spPr>
              <a:xfrm>
                <a:off x="722376" y="969265"/>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（2）图1中步骤②双酶切时，需使用的限制酶</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和限制酶</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连接酶反应速率的因素有反应体系的温度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、酶浓度和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答出两点）等。</a:t>
                </a:r>
                <a:endParaRPr lang="en-US" altLang="zh-CN" sz="2000" dirty="0">
                  <a:solidFill>
                    <a:srgbClr val="000000"/>
                  </a:solidFill>
                </a:endParaRPr>
              </a:p>
            </p:txBody>
          </p:sp>
        </mc:Choice>
        <mc:Fallback>
          <p:sp>
            <p:nvSpPr>
              <p:cNvPr id="2" name="QB_5_BD.30_1#00009633d?pid=41cfcfa41&amp;color=0,0,0&amp;vtp=1&amp;bt=1&amp;bbb=1&amp;hb=1"/>
              <p:cNvSpPr>
                <a:spLocks noRot="1" noChangeAspect="1" noMove="1" noResize="1" noEditPoints="1" noAdjustHandles="1" noChangeArrowheads="1" noChangeShapeType="1" noTextEdit="1"/>
              </p:cNvSpPr>
              <p:nvPr/>
            </p:nvSpPr>
            <p:spPr>
              <a:xfrm>
                <a:off x="722376" y="969265"/>
                <a:ext cx="10753344" cy="1313434"/>
              </a:xfrm>
              <a:prstGeom prst="rect">
                <a:avLst/>
              </a:prstGeom>
              <a:blipFill rotWithShape="1">
                <a:blip r:embed="rId1"/>
                <a:stretch>
                  <a:fillRect l="-4" t="-19" b="-344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31_1#00009633d.blank?pid=41cfcfa41&amp;color=0,0,0&amp;vpa=13&amp;vtp=1&amp;bbb=1"/>
              <p:cNvSpPr/>
              <p:nvPr/>
            </p:nvSpPr>
            <p:spPr>
              <a:xfrm>
                <a:off x="7885176" y="1012952"/>
                <a:ext cx="9747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𝑺𝒎𝒂</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3" name="QB_5_AN.31_1#00009633d.blank?pid=41cfcfa41&amp;color=0,0,0&amp;vpa=13&amp;vtp=1&amp;bbb=1"/>
              <p:cNvSpPr>
                <a:spLocks noRot="1" noChangeAspect="1" noMove="1" noResize="1" noEditPoints="1" noAdjustHandles="1" noChangeArrowheads="1" noChangeShapeType="1" noTextEdit="1"/>
              </p:cNvSpPr>
              <p:nvPr/>
            </p:nvSpPr>
            <p:spPr>
              <a:xfrm>
                <a:off x="7885176" y="1012952"/>
                <a:ext cx="974725" cy="303784"/>
              </a:xfrm>
              <a:prstGeom prst="rect">
                <a:avLst/>
              </a:prstGeom>
              <a:blipFill rotWithShape="1">
                <a:blip r:embed="rId2"/>
                <a:stretch>
                  <a:fillRect l="-39" t="-3804" r="39" b="-44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32_1#00009633d.blank?pid=41cfcfa41&amp;color=0,0,0&amp;vpa=14&amp;vtp=1&amp;bbb=1"/>
              <p:cNvSpPr/>
              <p:nvPr/>
            </p:nvSpPr>
            <p:spPr>
              <a:xfrm>
                <a:off x="9180576" y="1012952"/>
                <a:ext cx="920750"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𝑿𝒉𝒐</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4" name="QB_5_AN.32_1#00009633d.blank?pid=41cfcfa41&amp;color=0,0,0&amp;vpa=14&amp;vtp=1&amp;bbb=1"/>
              <p:cNvSpPr>
                <a:spLocks noRot="1" noChangeAspect="1" noMove="1" noResize="1" noEditPoints="1" noAdjustHandles="1" noChangeArrowheads="1" noChangeShapeType="1" noTextEdit="1"/>
              </p:cNvSpPr>
              <p:nvPr/>
            </p:nvSpPr>
            <p:spPr>
              <a:xfrm>
                <a:off x="9180576" y="1012952"/>
                <a:ext cx="920750" cy="303784"/>
              </a:xfrm>
              <a:prstGeom prst="rect">
                <a:avLst/>
              </a:prstGeom>
              <a:blipFill rotWithShape="1">
                <a:blip r:embed="rId3"/>
                <a:stretch>
                  <a:fillRect l="-41" t="-3804" r="41" b="-44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33_1#00009633d.blank?pid=41cfcfa41&amp;color=0,0,0&amp;vpa=15&amp;vtp=1&amp;bbb=1"/>
              <p:cNvSpPr/>
              <p:nvPr/>
            </p:nvSpPr>
            <p:spPr>
              <a:xfrm>
                <a:off x="7118414" y="1472438"/>
                <a:ext cx="404177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片段浓度、</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片段末端类型</a:t>
                </a:r>
                <a:endParaRPr lang="en-US" altLang="zh-CN" sz="100" dirty="0">
                  <a:solidFill>
                    <a:srgbClr val="00B050"/>
                  </a:solidFill>
                </a:endParaRPr>
              </a:p>
            </p:txBody>
          </p:sp>
        </mc:Choice>
        <mc:Fallback>
          <p:sp>
            <p:nvSpPr>
              <p:cNvPr id="5" name="QB_5_AN.33_1#00009633d.blank?pid=41cfcfa41&amp;color=0,0,0&amp;vpa=15&amp;vtp=1&amp;bbb=1"/>
              <p:cNvSpPr>
                <a:spLocks noRot="1" noChangeAspect="1" noMove="1" noResize="1" noEditPoints="1" noAdjustHandles="1" noChangeArrowheads="1" noChangeShapeType="1" noTextEdit="1"/>
              </p:cNvSpPr>
              <p:nvPr/>
            </p:nvSpPr>
            <p:spPr>
              <a:xfrm>
                <a:off x="7118414" y="1472438"/>
                <a:ext cx="4041775" cy="303784"/>
              </a:xfrm>
              <a:prstGeom prst="rect">
                <a:avLst/>
              </a:prstGeom>
              <a:blipFill rotWithShape="1">
                <a:blip r:embed="rId4"/>
                <a:stretch>
                  <a:fillRect l="-2" t="-3930" r="2" b="-43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34_1#00009633d?vop=1&amp;pid=41cfcfa41&amp;color=0,0,0&amp;vtp=1&amp;bbb=1&amp;hb=1"/>
              <p:cNvSpPr/>
              <p:nvPr/>
            </p:nvSpPr>
            <p:spPr>
              <a:xfrm>
                <a:off x="722376" y="2289175"/>
                <a:ext cx="10753344" cy="22957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观察图1可知，要将外源</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𝑣𝑔𝑏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基因定向插入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19</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𝑇</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质粒中，构建重组质粒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，需要用与切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割含目的基因的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片段相同的限制酶切割质粒，由步骤①可知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基因两端具有</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Ⅰ的酶切位点，步骤②双酶切时，是要将</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𝐾𝑎</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𝑝𝑓𝑙𝐵</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片段的外侧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，需使用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的限制酶</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和限制酶</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Ⅰ。影响</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连接酶反应速率的因素有反应体系的温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、酶浓度、底物浓度</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片段末端类型等。</a:t>
                </a:r>
                <a:endParaRPr lang="en-US" altLang="zh-CN" sz="2200" dirty="0">
                  <a:solidFill>
                    <a:srgbClr val="000000"/>
                  </a:solidFill>
                </a:endParaRPr>
              </a:p>
            </p:txBody>
          </p:sp>
        </mc:Choice>
        <mc:Fallback>
          <p:sp>
            <p:nvSpPr>
              <p:cNvPr id="6" name="QB_5_AS.34_1#00009633d?vop=1&amp;pid=41cfcfa41&amp;color=0,0,0&amp;vtp=1&amp;bbb=1&amp;hb=1"/>
              <p:cNvSpPr>
                <a:spLocks noRot="1" noChangeAspect="1" noMove="1" noResize="1" noEditPoints="1" noAdjustHandles="1" noChangeArrowheads="1" noChangeShapeType="1" noTextEdit="1"/>
              </p:cNvSpPr>
              <p:nvPr/>
            </p:nvSpPr>
            <p:spPr>
              <a:xfrm>
                <a:off x="722376" y="2289175"/>
                <a:ext cx="10753344" cy="2295779"/>
              </a:xfrm>
              <a:prstGeom prst="rect">
                <a:avLst/>
              </a:prstGeom>
              <a:blipFill rotWithShape="1">
                <a:blip r:embed="rId5"/>
                <a:stretch>
                  <a:fillRect l="-4" r="-449" b="-234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5_1#f3ae452e7?pid=41cfcfa41&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（3）图2是质粒</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𝑃𝑁𝑍𝑇𝐾</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𝑃𝐹𝑇𝐹</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𝑣𝑔𝑏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转入地衣芽孢杆菌后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，将目的基因插入基因组的过程示意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图。将受体菌接种在含四环素和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填“含”或“不含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”）卡那霉素的培养基中培养一段时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，因没有选择压力，会导致发生双交换的质粒丢失。挑取一定数量的单菌落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，接种到含四环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素的培养基上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，并一一对应接种到含卡那霉素的培养基上，实验结果如图3所示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。其中在两种培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养基中均能生长的菌株是只发生单交换或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的受体菌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35_1#f3ae452e7?pid=41cfcfa41&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402" b="-2050"/>
                </a:stretch>
              </a:blipFill>
            </p:spPr>
            <p:txBody>
              <a:bodyPr/>
              <a:lstStyle/>
              <a:p>
                <a:r>
                  <a:rPr lang="zh-CN" altLang="en-US">
                    <a:noFill/>
                  </a:rPr>
                  <a:t> </a:t>
                </a:r>
              </a:p>
            </p:txBody>
          </p:sp>
        </mc:Fallback>
      </mc:AlternateContent>
      <p:sp>
        <p:nvSpPr>
          <p:cNvPr id="3" name="QB_5_AN.36_1#f3ae452e7.blank?pid=41cfcfa41&amp;color=0,0,0&amp;vpa=16&amp;vtp=1&amp;bbb=1"/>
          <p:cNvSpPr/>
          <p:nvPr/>
        </p:nvSpPr>
        <p:spPr>
          <a:xfrm>
            <a:off x="4287901" y="13911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不含</a:t>
            </a:r>
            <a:endParaRPr lang="en-US" altLang="zh-CN" sz="2000" dirty="0"/>
          </a:p>
        </p:txBody>
      </p:sp>
      <p:sp>
        <p:nvSpPr>
          <p:cNvPr id="4" name="QB_5_AN.37_1#f3ae452e7.blank?pid=41cfcfa41&amp;color=0,0,0&amp;vpa=17&amp;vtp=1&amp;bbb=1"/>
          <p:cNvSpPr/>
          <p:nvPr/>
        </p:nvSpPr>
        <p:spPr>
          <a:xfrm>
            <a:off x="5303901" y="2743650"/>
            <a:ext cx="145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未发生交换</a:t>
            </a:r>
            <a:endParaRPr lang="en-US" altLang="zh-CN" sz="2000" dirty="0"/>
          </a:p>
        </p:txBody>
      </p:sp>
      <p:sp>
        <p:nvSpPr>
          <p:cNvPr id="5" name="QB_5_AS.38_1#f3ae452e7?vop=1&amp;pid=41cfcfa41&amp;color=0,0,0&amp;vtp=1&amp;bbb=1&amp;hb=1"/>
          <p:cNvSpPr/>
          <p:nvPr/>
        </p:nvSpPr>
        <p:spPr>
          <a:xfrm>
            <a:off x="722376" y="329419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因为没有选择压力会导致发生双交换的质粒丢失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，而发生双交换的重组菌含有四环素抗性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基因但不含卡那霉素抗性基因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所以受体菌应接种在含四环素和不含卡那霉素的培养基中培养。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只发生单交换会使受体菌含有四环素抗性和卡那霉素抗性，另外未发生交换的受体菌也对四环素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和卡那霉素有抗性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，所以在两种培养基中均能生长的菌株是只发生单交换或未发生交换的受体菌。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9_1#dc5ccc37c?pid=41cfcfa4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（4）科学家通过分析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𝑣𝑔𝑏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基因在重组菌株及原始菌株中的表达水平验证该基因编辑系统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𝑟𝑝𝑠𝐸</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基因（核糖体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蛋白基因）为参照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，该基因表达的特点是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39_1#dc5ccc37c?pid=41cfcfa41&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075" b="-3491"/>
                </a:stretch>
              </a:blipFill>
            </p:spPr>
            <p:txBody>
              <a:bodyPr/>
              <a:lstStyle/>
              <a:p>
                <a:r>
                  <a:rPr lang="zh-CN" altLang="en-US">
                    <a:noFill/>
                  </a:rPr>
                  <a:t> </a:t>
                </a:r>
              </a:p>
            </p:txBody>
          </p:sp>
        </mc:Fallback>
      </mc:AlternateContent>
      <p:sp>
        <p:nvSpPr>
          <p:cNvPr id="3" name="QB_5_AN.40_1#dc5ccc37c.blank?pid=41cfcfa41&amp;color=0,0,0&amp;vpa=18&amp;vtp=1&amp;bbb=1&amp;hb=1"/>
          <p:cNvSpPr/>
          <p:nvPr/>
        </p:nvSpPr>
        <p:spPr>
          <a:xfrm>
            <a:off x="722377" y="13911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在细胞中的表达水平相对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恒定</a:t>
            </a:r>
            <a:endParaRPr lang="en-US" altLang="zh-CN" sz="2000" dirty="0"/>
          </a:p>
        </p:txBody>
      </p:sp>
      <mc:AlternateContent xmlns:mc="http://schemas.openxmlformats.org/markup-compatibility/2006">
        <mc:Choice xmlns:a14="http://schemas.microsoft.com/office/drawing/2010/main" Requires="a14">
          <p:sp>
            <p:nvSpPr>
              <p:cNvPr id="4" name="QB_5_AS.41_1#dc5ccc37c?vop=1&amp;pid=41cfcfa41&amp;color=0,0,0&amp;vtp=1&amp;bbb=1&amp;hb=1"/>
              <p:cNvSpPr/>
              <p:nvPr/>
            </p:nvSpPr>
            <p:spPr>
              <a:xfrm>
                <a:off x="722376" y="228187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𝑟𝑝𝑠𝐸</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基因是核糖体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蛋白基因，核糖体是细胞进行蛋白质合成的场所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，在细胞中的表达相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，即该基因表达的特点是在细胞中的表达水平相对恒定。</a:t>
                </a:r>
                <a:endParaRPr lang="en-US" altLang="zh-CN" sz="2200" dirty="0"/>
              </a:p>
            </p:txBody>
          </p:sp>
        </mc:Choice>
        <mc:Fallback>
          <p:sp>
            <p:nvSpPr>
              <p:cNvPr id="4" name="QB_5_AS.41_1#dc5ccc37c?vop=1&amp;pid=41cfcfa41&amp;color=0,0,0&amp;vtp=1&amp;bbb=1&amp;hb=1"/>
              <p:cNvSpPr>
                <a:spLocks noRot="1" noChangeAspect="1" noMove="1" noResize="1" noEditPoints="1" noAdjustHandles="1" noChangeArrowheads="1" noChangeShapeType="1" noTextEdit="1"/>
              </p:cNvSpPr>
              <p:nvPr/>
            </p:nvSpPr>
            <p:spPr>
              <a:xfrm>
                <a:off x="722376" y="2281877"/>
                <a:ext cx="10753344" cy="907034"/>
              </a:xfrm>
              <a:prstGeom prst="rect">
                <a:avLst/>
              </a:prstGeom>
              <a:blipFill rotWithShape="1">
                <a:blip r:embed="rId2"/>
                <a:stretch>
                  <a:fillRect l="-4" t="-36" r="-218"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42_1#d4a4123ac?pid=9d322ddcb&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基因敲除又称基因打靶，其原理如图所示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：将构建好的打靶质粒导入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特定细胞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，打靶质粒上的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序列分别与细胞基因组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上的A、B序列发生交换（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同源重组），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使得目的基因被阳性标记基因替换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，从而实现目的基因的敲除。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已知同源重组的发生概率较低，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也可能偶尔发生非同源重组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（此时阳性和阴性标记基因均插入基因组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，而目的基因也仍在基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上）导致基因敲除失败，阳性和阴性标记基因均只有位于基因组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上时才能表达。</a:t>
                </a:r>
                <a:endParaRPr lang="en-US" altLang="zh-CN" sz="2000" dirty="0"/>
              </a:p>
            </p:txBody>
          </p:sp>
        </mc:Choice>
        <mc:Fallback>
          <p:sp>
            <p:nvSpPr>
              <p:cNvPr id="2" name="QO_4_BD.42_1#d4a4123ac?pid=9d322ddcb&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2823" b="-2021"/>
                </a:stretch>
              </a:blipFill>
            </p:spPr>
            <p:txBody>
              <a:bodyPr/>
              <a:lstStyle/>
              <a:p>
                <a:r>
                  <a:rPr lang="zh-CN" altLang="en-US">
                    <a:noFill/>
                  </a:rPr>
                  <a:t> </a:t>
                </a:r>
              </a:p>
            </p:txBody>
          </p:sp>
        </mc:Fallback>
      </mc:AlternateContent>
      <p:pic>
        <p:nvPicPr>
          <p:cNvPr id="3" name="QO_4_BD.42_2#d4a4123ac?pid=9d322ddc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450592" y="3332803"/>
            <a:ext cx="7296912"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9d322ddcb.fixed?pid=09fe8f58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3#9d322ddcb.fixed?pid=09fe8f58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专题5</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基因表达载体的构建</a:t>
            </a:r>
            <a:endParaRPr lang="en-US" altLang="zh-CN" sz="4400" dirty="0"/>
          </a:p>
        </p:txBody>
      </p:sp>
      <p:pic>
        <p:nvPicPr>
          <p:cNvPr id="4" name="C_3#9d322ddcb.fixed?pid=09fe8f58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9d322ddcb.fixed?pid=09fe8f58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3_1#715975a46?pid=d4a4123ac&amp;color=0,0,0&amp;mp=1&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）将打靶质粒导入特定动物细胞的方法是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动物细胞减数分裂过程中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生类似上述阳性标记基因替换目的基因的过程，推测应在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填时期）。</a:t>
            </a:r>
            <a:endParaRPr lang="en-US" altLang="zh-CN" sz="2000" dirty="0">
              <a:solidFill>
                <a:srgbClr val="000000"/>
              </a:solidFill>
            </a:endParaRPr>
          </a:p>
        </p:txBody>
      </p:sp>
      <p:sp>
        <p:nvSpPr>
          <p:cNvPr id="3" name="QB_5_AN.44_1#715975a46.blank?pid=d4a4123ac&amp;color=0,0,0&amp;mp=1&amp;vpa=19&amp;vtp=1&amp;bbb=1"/>
          <p:cNvSpPr/>
          <p:nvPr/>
        </p:nvSpPr>
        <p:spPr>
          <a:xfrm>
            <a:off x="5707126" y="931164"/>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显微注射法</a:t>
            </a:r>
            <a:endParaRPr lang="en-US" altLang="zh-CN" sz="2000" dirty="0">
              <a:solidFill>
                <a:srgbClr val="00B050"/>
              </a:solidFill>
            </a:endParaRPr>
          </a:p>
        </p:txBody>
      </p:sp>
      <p:sp>
        <p:nvSpPr>
          <p:cNvPr id="4" name="QB_5_AN.45_1#715975a46.blank?pid=d4a4123ac&amp;color=0,0,0&amp;mp=1&amp;vpa=20&amp;vtp=1&amp;bbb=1"/>
          <p:cNvSpPr/>
          <p:nvPr/>
        </p:nvSpPr>
        <p:spPr>
          <a:xfrm>
            <a:off x="7081901" y="1369314"/>
            <a:ext cx="247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减数第一次分裂前期</a:t>
            </a:r>
            <a:endParaRPr lang="en-US" altLang="zh-CN" sz="2000" dirty="0">
              <a:solidFill>
                <a:srgbClr val="00B050"/>
              </a:solidFill>
            </a:endParaRPr>
          </a:p>
        </p:txBody>
      </p:sp>
      <p:sp>
        <p:nvSpPr>
          <p:cNvPr id="5" name="QB_5_AS.46_1#715975a46?vop=1&amp;pid=d4a4123ac&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将质粒导入动物细胞常用显微注射法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。阳性标记基因替换目的基因的过程属于基因重组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同源重组），图中阳性标记基因替换目的基因，类似于减数第一次分裂前期的染色体互换。</a:t>
            </a:r>
            <a:endParaRPr lang="en-US" altLang="zh-CN" sz="2200" dirty="0">
              <a:solidFill>
                <a:srgbClr val="000000"/>
              </a:solidFill>
            </a:endParaRPr>
          </a:p>
        </p:txBody>
      </p:sp>
      <mc:AlternateContent xmlns:mc="http://schemas.openxmlformats.org/markup-compatibility/2006">
        <mc:Choice xmlns:a14="http://schemas.microsoft.com/office/drawing/2010/main" Requires="a14">
          <p:sp>
            <p:nvSpPr>
              <p:cNvPr id="6" name="QB_5_BD.47_1#aa4f00d68?pid=d4a4123ac&amp;color=0,0,0&amp;vtp=1&amp;bbb=1&amp;hb=1"/>
              <p:cNvSpPr/>
              <p:nvPr/>
            </p:nvSpPr>
            <p:spPr>
              <a:xfrm>
                <a:off x="722376" y="2834005"/>
                <a:ext cx="10753344" cy="2227453"/>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（2）现有两种标记基因：新霉素抗性基因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𝑛𝑒</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𝑜</m:t>
                        </m:r>
                      </m:e>
                      <m: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sup>
                    </m:sSup>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和疱疹病毒胸苷激酶基因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𝐻𝑆𝑉</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𝑡𝑘</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霉素抗性基因后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，动物细胞对</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418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（氨基糖苷类抗生素）有抗性，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未导入的没有抗性；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𝐻𝑆𝑉</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的表达产物可使无毒的丙氧鸟苷转变为有毒的核苷酸，从而杀死细胞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。在设计打靶质粒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时，应以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作为阳性标记基因，以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为阴性标记基因。在培养基中添加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以此筛选出基因敲除成功的细胞。</a:t>
                </a:r>
                <a:endParaRPr lang="en-US" altLang="zh-CN" sz="2000" dirty="0">
                  <a:solidFill>
                    <a:srgbClr val="000000"/>
                  </a:solidFill>
                </a:endParaRPr>
              </a:p>
            </p:txBody>
          </p:sp>
        </mc:Choice>
        <mc:Fallback>
          <p:sp>
            <p:nvSpPr>
              <p:cNvPr id="6" name="QB_5_BD.47_1#aa4f00d68?pid=d4a4123ac&amp;color=0,0,0&amp;vtp=1&amp;bbb=1&amp;hb=1"/>
              <p:cNvSpPr>
                <a:spLocks noRot="1" noChangeAspect="1" noMove="1" noResize="1" noEditPoints="1" noAdjustHandles="1" noChangeArrowheads="1" noChangeShapeType="1" noTextEdit="1"/>
              </p:cNvSpPr>
              <p:nvPr/>
            </p:nvSpPr>
            <p:spPr>
              <a:xfrm>
                <a:off x="722376" y="2834005"/>
                <a:ext cx="10753344" cy="2227453"/>
              </a:xfrm>
              <a:prstGeom prst="rect">
                <a:avLst/>
              </a:prstGeom>
              <a:blipFill rotWithShape="1">
                <a:blip r:embed="rId1"/>
                <a:stretch>
                  <a:fillRect l="-4" r="-467" b="-205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5_AN.48_1#aa4f00d68.blank?pid=d4a4123ac&amp;color=0,0,0&amp;vpa=21&amp;vtp=1&amp;bbb=1"/>
              <p:cNvSpPr/>
              <p:nvPr/>
            </p:nvSpPr>
            <p:spPr>
              <a:xfrm>
                <a:off x="1787589" y="4266628"/>
                <a:ext cx="2706116" cy="307340"/>
              </a:xfrm>
              <a:prstGeom prst="rect">
                <a:avLst/>
              </a:prstGeom>
              <a:noFill/>
            </p:spPr>
            <p:txBody>
              <a:bodyPr wrap="none" lIns="0" tIns="0" rIns="0" bIns="0" rtlCol="0" anchor="t"/>
              <a:lstStyle/>
              <a:p>
                <a:pPr algn="ctr" latinLnBrk="1">
                  <a:lnSpc>
                    <a:spcPts val="2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新霉素抗性基因</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𝒏𝒆</m:t>
                    </m:r>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𝒐</m:t>
                        </m:r>
                      </m:e>
                      <m:sup>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𝐑</m:t>
                        </m:r>
                      </m:sup>
                    </m:sSup>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7" name="QB_5_AN.48_1#aa4f00d68.blank?pid=d4a4123ac&amp;color=0,0,0&amp;vpa=21&amp;vtp=1&amp;bbb=1"/>
              <p:cNvSpPr>
                <a:spLocks noRot="1" noChangeAspect="1" noMove="1" noResize="1" noEditPoints="1" noAdjustHandles="1" noChangeArrowheads="1" noChangeShapeType="1" noTextEdit="1"/>
              </p:cNvSpPr>
              <p:nvPr/>
            </p:nvSpPr>
            <p:spPr>
              <a:xfrm>
                <a:off x="1787589" y="4266628"/>
                <a:ext cx="2706116" cy="307340"/>
              </a:xfrm>
              <a:prstGeom prst="rect">
                <a:avLst/>
              </a:prstGeom>
              <a:blipFill rotWithShape="1">
                <a:blip r:embed="rId2"/>
                <a:stretch>
                  <a:fillRect l="-2" t="-2293" r="16" b="-741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AN.49_1#aa4f00d68.blank?pid=d4a4123ac&amp;color=0,0,0&amp;vpa=22&amp;vtp=1&amp;bbb=1"/>
              <p:cNvSpPr/>
              <p:nvPr/>
            </p:nvSpPr>
            <p:spPr>
              <a:xfrm>
                <a:off x="7134289" y="4272089"/>
                <a:ext cx="3954653"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疱疹病毒胸苷激酶基因</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𝑯𝑺𝑽</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𝒕𝒌</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8" name="QB_5_AN.49_1#aa4f00d68.blank?pid=d4a4123ac&amp;color=0,0,0&amp;vpa=22&amp;vtp=1&amp;bbb=1"/>
              <p:cNvSpPr>
                <a:spLocks noRot="1" noChangeAspect="1" noMove="1" noResize="1" noEditPoints="1" noAdjustHandles="1" noChangeArrowheads="1" noChangeShapeType="1" noTextEdit="1"/>
              </p:cNvSpPr>
              <p:nvPr/>
            </p:nvSpPr>
            <p:spPr>
              <a:xfrm>
                <a:off x="7134289" y="4272089"/>
                <a:ext cx="3954653" cy="298577"/>
              </a:xfrm>
              <a:prstGeom prst="rect">
                <a:avLst/>
              </a:prstGeom>
              <a:blipFill rotWithShape="1">
                <a:blip r:embed="rId3"/>
                <a:stretch>
                  <a:fillRect l="-2" t="-3977" r="14" b="-618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5_AN.50_1#aa4f00d68.blank?pid=d4a4123ac&amp;color=0,0,0&amp;vpa=23&amp;vtp=1&amp;bbb=1"/>
              <p:cNvSpPr/>
              <p:nvPr/>
            </p:nvSpPr>
            <p:spPr>
              <a:xfrm>
                <a:off x="4554601" y="4712524"/>
                <a:ext cx="20796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𝐆</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𝟒𝟏𝟖</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和丙氧鸟苷</a:t>
                </a:r>
                <a:endParaRPr lang="en-US" altLang="zh-CN" sz="100" dirty="0">
                  <a:solidFill>
                    <a:srgbClr val="00B050"/>
                  </a:solidFill>
                </a:endParaRPr>
              </a:p>
            </p:txBody>
          </p:sp>
        </mc:Choice>
        <mc:Fallback>
          <p:sp>
            <p:nvSpPr>
              <p:cNvPr id="9" name="QB_5_AN.50_1#aa4f00d68.blank?pid=d4a4123ac&amp;color=0,0,0&amp;vpa=23&amp;vtp=1&amp;bbb=1"/>
              <p:cNvSpPr>
                <a:spLocks noRot="1" noChangeAspect="1" noMove="1" noResize="1" noEditPoints="1" noAdjustHandles="1" noChangeArrowheads="1" noChangeShapeType="1" noTextEdit="1"/>
              </p:cNvSpPr>
              <p:nvPr/>
            </p:nvSpPr>
            <p:spPr>
              <a:xfrm>
                <a:off x="4554601" y="4712524"/>
                <a:ext cx="2079625" cy="303784"/>
              </a:xfrm>
              <a:prstGeom prst="rect">
                <a:avLst/>
              </a:prstGeom>
              <a:blipFill rotWithShape="1">
                <a:blip r:embed="rId4"/>
                <a:stretch>
                  <a:fillRect l="-18" t="-3825" r="18" b="-44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bg/>
                                          </p:spTgt>
                                        </p:tgtEl>
                                        <p:attrNameLst>
                                          <p:attrName>style.visibility</p:attrName>
                                        </p:attrNameLst>
                                      </p:cBhvr>
                                      <p:to>
                                        <p:strVal val="visible"/>
                                      </p:to>
                                    </p:set>
                                    <p:animEffect transition="in" filter="fade">
                                      <p:cBhvr>
                                        <p:cTn id="50" dur="500"/>
                                        <p:tgtEl>
                                          <p:spTgt spid="9">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Effect transition="in" filter="fade">
                                      <p:cBhvr>
                                        <p:cTn id="5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51_1#aa4f00d68?vop=1&amp;pid=d4a4123a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根据题干信息，新霉素抗性基因</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𝑛𝑒</m:t>
                    </m:r>
                    <m:sSup>
                      <m:sSup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𝑜</m:t>
                        </m:r>
                      </m:e>
                      <m:sup>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sup>
                    </m:sSup>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可使动物细胞获得对</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418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的抗性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，应以新霉素抗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性基因作为阳性标记基因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，目的基因是被敲除的基因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，操作后目的基因应该与阴性标记基因连接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在打靶质粒上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（无法表达），故以疱疹病毒胸苷激酶基因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作为阴性标记基因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，便于对发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生非同源重组的基因组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进行筛选。由于导入新霉素抗性基因后，动物细胞对</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418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（氨基糖苷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类抗生素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）有抗性，未导入的没有抗性，且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𝐻𝑆𝑉</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𝑡𝑘</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的表达产物可使无毒的丙氧鸟苷转变为有毒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的核苷酸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，从而杀死细胞，因此在培养基中添加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418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和丙氧鸟苷，以此筛选出基因敲除成功的细胞。</a:t>
                </a:r>
                <a:endParaRPr lang="en-US" altLang="zh-CN" sz="2200" dirty="0"/>
              </a:p>
            </p:txBody>
          </p:sp>
        </mc:Choice>
        <mc:Fallback>
          <p:sp>
            <p:nvSpPr>
              <p:cNvPr id="2" name="QB_5_AS.51_1#aa4f00d68?vop=1&amp;pid=d4a4123ac&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5155"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2_1#862e77ef0?pid=d4a4123a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（3）成纤维生长因子</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是一种内源性蛋白类激素，研究表明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具有降低血糖的作用。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可能通过提升胰岛素敏感性降低血糖水平但不能直接降低血糖水平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，也可能具有直接降低血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糖水平的作用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。欲设计实验探究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降低血糖浓度的原理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，需敲除正常小鼠的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作为模型小鼠进行实验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52_1#862e77ef0?pid=d4a4123ac&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945" b="-25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53_1#862e77ef0.blank?pid=d4a4123ac&amp;color=0,0,0&amp;vpa=24&amp;vtp=1&amp;bbb=1&amp;hb=1"/>
              <p:cNvSpPr/>
              <p:nvPr/>
            </p:nvSpPr>
            <p:spPr>
              <a:xfrm>
                <a:off x="722377" y="1848300"/>
                <a:ext cx="10749631" cy="865759"/>
              </a:xfrm>
              <a:prstGeom prst="rect">
                <a:avLst/>
              </a:prstGeom>
              <a:noFill/>
            </p:spPr>
            <p:txBody>
              <a:bodyPr wrap="squar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胰岛素基因和</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𝑭𝑮𝑭</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a:t>
                </a:r>
                <a:endParaRPr lang="en-US" altLang="zh-CN" sz="2000" dirty="0"/>
              </a:p>
            </p:txBody>
          </p:sp>
        </mc:Choice>
        <mc:Fallback>
          <p:sp>
            <p:nvSpPr>
              <p:cNvPr id="3" name="QB_5_AN.53_1#862e77ef0.blank?pid=d4a4123ac&amp;color=0,0,0&amp;vpa=24&amp;vtp=1&amp;bbb=1&amp;hb=1"/>
              <p:cNvSpPr>
                <a:spLocks noRot="1" noChangeAspect="1" noMove="1" noResize="1" noEditPoints="1" noAdjustHandles="1" noChangeArrowheads="1" noChangeShapeType="1" noTextEdit="1"/>
              </p:cNvSpPr>
              <p:nvPr/>
            </p:nvSpPr>
            <p:spPr>
              <a:xfrm>
                <a:off x="722377" y="1848300"/>
                <a:ext cx="10749631" cy="865759"/>
              </a:xfrm>
              <a:prstGeom prst="rect">
                <a:avLst/>
              </a:prstGeom>
              <a:blipFill rotWithShape="1">
                <a:blip r:embed="rId2"/>
                <a:stretch>
                  <a:fillRect l="-4" t="-52" r="1" b="-45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54_1#862e77ef0?vop=1&amp;pid=d4a4123ac&amp;color=0,0,0&amp;vtp=1&amp;bbb=1&amp;hb=1"/>
              <p:cNvSpPr/>
              <p:nvPr/>
            </p:nvSpPr>
            <p:spPr>
              <a:xfrm>
                <a:off x="722376" y="273907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可能通过提升胰岛素敏感性降低血糖水平但不能直接降低血糖水平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，也可能具有直接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降低血糖水平的作用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，若设计实验探究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降低血糖浓度的原理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，需敲除正常小鼠的胰岛素基因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𝐹𝐺𝐹</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基因作为模型小鼠进行实验。对模型小鼠进行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和胰岛素处理，研究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FGF</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a:t>
                </a:r>
                <a:endParaRPr lang="en-US" altLang="zh-CN" sz="2200" dirty="0"/>
              </a:p>
            </p:txBody>
          </p:sp>
        </mc:Choice>
        <mc:Fallback>
          <p:sp>
            <p:nvSpPr>
              <p:cNvPr id="4" name="QB_5_AS.54_1#862e77ef0?vop=1&amp;pid=d4a4123ac&amp;color=0,0,0&amp;vtp=1&amp;bbb=1&amp;hb=1"/>
              <p:cNvSpPr>
                <a:spLocks noRot="1" noChangeAspect="1" noMove="1" noResize="1" noEditPoints="1" noAdjustHandles="1" noChangeArrowheads="1" noChangeShapeType="1" noTextEdit="1"/>
              </p:cNvSpPr>
              <p:nvPr/>
            </p:nvSpPr>
            <p:spPr>
              <a:xfrm>
                <a:off x="722376" y="2739077"/>
                <a:ext cx="10753344" cy="1326134"/>
              </a:xfrm>
              <a:prstGeom prst="rect">
                <a:avLst/>
              </a:prstGeom>
              <a:blipFill rotWithShape="1">
                <a:blip r:embed="rId3"/>
                <a:stretch>
                  <a:fillRect l="-4" t="-24" r="-945"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55_1#83111ee11?pid=9d322ddcb&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[江苏无锡一中2025高二期中]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黑水虻是重要的资源昆虫，体内</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基因编码的抗菌肽</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、抗癌和免疫调节作用。科研人员利用酵母菌生产抗菌肽</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，并避免基因污染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O_4_BD.55_1#83111ee11?pid=9d322ddcb&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b="-342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BD.56_1#f827b865a?pid=83111ee11&amp;color=0,0,0&amp;vtp=1&amp;bbb=1&amp;hb=1"/>
              <p:cNvSpPr/>
              <p:nvPr/>
            </p:nvSpPr>
            <p:spPr>
              <a:xfrm>
                <a:off x="722376" y="2291403"/>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基因编码链的编码区序列是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CTCGAGATGCTGCAG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GGATCCTCTAGA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基因的编码区段时，结合到编码链上的引物序列是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方向为</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，写出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碱基序列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基因产物后需要进行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，将符合要求的条带切割回收以便提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取纯化并进行测序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3" name="QB_5_BD.56_1#f827b865a?pid=83111ee11&amp;color=0,0,0&amp;vtp=1&amp;bbb=1&amp;hb=1"/>
              <p:cNvSpPr>
                <a:spLocks noRot="1" noChangeAspect="1" noMove="1" noResize="1" noEditPoints="1" noAdjustHandles="1" noChangeArrowheads="1" noChangeShapeType="1" noTextEdit="1"/>
              </p:cNvSpPr>
              <p:nvPr/>
            </p:nvSpPr>
            <p:spPr>
              <a:xfrm>
                <a:off x="722376" y="2291403"/>
                <a:ext cx="10753344" cy="1770634"/>
              </a:xfrm>
              <a:prstGeom prst="rect">
                <a:avLst/>
              </a:prstGeom>
              <a:blipFill rotWithShape="1">
                <a:blip r:embed="rId2"/>
                <a:stretch>
                  <a:fillRect l="-4" t="-18" b="-255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57_1#f827b865a.blank?pid=83111ee11&amp;color=0,0,0&amp;vpa=25&amp;vtp=1&amp;bbb=1"/>
              <p:cNvSpPr/>
              <p:nvPr/>
            </p:nvSpPr>
            <p:spPr>
              <a:xfrm>
                <a:off x="6346889" y="2807721"/>
                <a:ext cx="146367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𝐓𝐂𝐓𝐀𝐆𝐀𝐆𝐆</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5_AN.57_1#f827b865a.blank?pid=83111ee11&amp;color=0,0,0&amp;vpa=25&amp;vtp=1&amp;bbb=1"/>
              <p:cNvSpPr>
                <a:spLocks noRot="1" noChangeAspect="1" noMove="1" noResize="1" noEditPoints="1" noAdjustHandles="1" noChangeArrowheads="1" noChangeShapeType="1" noTextEdit="1"/>
              </p:cNvSpPr>
              <p:nvPr/>
            </p:nvSpPr>
            <p:spPr>
              <a:xfrm>
                <a:off x="6346889" y="2807721"/>
                <a:ext cx="1463675" cy="294577"/>
              </a:xfrm>
              <a:prstGeom prst="rect">
                <a:avLst/>
              </a:prstGeom>
              <a:blipFill rotWithShape="1">
                <a:blip r:embed="rId3"/>
                <a:stretch>
                  <a:fillRect l="-4" t="-131" r="4" b="-7651"/>
                </a:stretch>
              </a:blipFill>
            </p:spPr>
            <p:txBody>
              <a:bodyPr/>
              <a:lstStyle/>
              <a:p>
                <a:r>
                  <a:rPr lang="zh-CN" altLang="en-US">
                    <a:noFill/>
                  </a:rPr>
                  <a:t> </a:t>
                </a:r>
              </a:p>
            </p:txBody>
          </p:sp>
        </mc:Fallback>
      </mc:AlternateContent>
      <p:sp>
        <p:nvSpPr>
          <p:cNvPr id="5" name="QB_5_AN.58_1#f827b865a.blank?pid=83111ee11&amp;color=0,0,0&amp;vpa=26&amp;vtp=1&amp;bbb=1"/>
          <p:cNvSpPr/>
          <p:nvPr/>
        </p:nvSpPr>
        <p:spPr>
          <a:xfrm>
            <a:off x="5224526" y="3167703"/>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琼脂糖凝胶电泳</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S.59_1#f827b865a?vop=1&amp;pid=83111ee11&amp;color=0,0,0&amp;vtp=1&amp;bbb=1&amp;hb=1"/>
              <p:cNvSpPr/>
              <p:nvPr/>
            </p:nvSpPr>
            <p:spPr>
              <a:xfrm>
                <a:off x="722376" y="4072578"/>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引物是一小段能与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母链的一段碱基序列互补配对的短单链核酸，已知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基因编码链编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码区的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端8个碱基序列是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CCTCTAGA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，故扩增</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基因的编码区段时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，结合到编码链上的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引物序列是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TCTAGAGG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基因产物后需要进行琼脂糖凝胶电泳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，将符合要求的条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带切割和回收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，以便提取纯化并进行测序。</a:t>
                </a:r>
                <a:endParaRPr lang="en-US" altLang="zh-CN" sz="2200" dirty="0">
                  <a:solidFill>
                    <a:srgbClr val="000000"/>
                  </a:solidFill>
                </a:endParaRPr>
              </a:p>
            </p:txBody>
          </p:sp>
        </mc:Choice>
        <mc:Fallback>
          <p:sp>
            <p:nvSpPr>
              <p:cNvPr id="6" name="QB_5_AS.59_1#f827b865a?vop=1&amp;pid=83111ee11&amp;color=0,0,0&amp;vtp=1&amp;bbb=1&amp;hb=1"/>
              <p:cNvSpPr>
                <a:spLocks noRot="1" noChangeAspect="1" noMove="1" noResize="1" noEditPoints="1" noAdjustHandles="1" noChangeArrowheads="1" noChangeShapeType="1" noTextEdit="1"/>
              </p:cNvSpPr>
              <p:nvPr/>
            </p:nvSpPr>
            <p:spPr>
              <a:xfrm>
                <a:off x="722376" y="4072578"/>
                <a:ext cx="10753344" cy="1783334"/>
              </a:xfrm>
              <a:prstGeom prst="rect">
                <a:avLst/>
              </a:prstGeom>
              <a:blipFill rotWithShape="1">
                <a:blip r:embed="rId4"/>
                <a:stretch>
                  <a:fillRect l="-4" t="-18"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Effect transition="in" filter="fade">
                                      <p:cBhvr>
                                        <p:cTn id="35"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5_BD.60_1#bcdfb14bd?iti=11&amp;htil=5&amp;pid=83111ee11&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69650" y="1054296"/>
            <a:ext cx="4425696" cy="1271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5_BD.60_2#bcdfb14bd?iti=11&amp;htil=5&amp;pid=83111ee11&amp;color=0,0,0&amp;vtp=1&amp;bbb=1"/>
          <p:cNvSpPr/>
          <p:nvPr/>
        </p:nvSpPr>
        <p:spPr>
          <a:xfrm>
            <a:off x="8952310" y="245231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5_BD.60_3#bcdfb14bd?htil=5&amp;pid=83111ee11&amp;color=0,0,0&amp;vtp=1&amp;bt=1&amp;bbb=1&amp;hb=1&amp;hs=1"/>
              <p:cNvSpPr/>
              <p:nvPr/>
            </p:nvSpPr>
            <p:spPr>
              <a:xfrm>
                <a:off x="722376" y="972000"/>
                <a:ext cx="6190488" cy="2685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（2）由于抗菌肽</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会损伤酵母细胞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，组成型表达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持续表达）</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基因的酵母菌最大种群数量偏低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了最终产量。科研人员通过构建诱导型启动子来降低抗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菌肽</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对酵母菌的伤害。在酵母菌基因组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基因，使质粒上</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基因的表达受红光控制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调控</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基因表达的原理如图1所示。</a:t>
                </a:r>
                <a:endParaRPr lang="en-US" altLang="zh-CN" sz="2000" dirty="0">
                  <a:solidFill>
                    <a:srgbClr val="000000"/>
                  </a:solidFill>
                </a:endParaRPr>
              </a:p>
            </p:txBody>
          </p:sp>
        </mc:Choice>
        <mc:Fallback>
          <p:sp>
            <p:nvSpPr>
              <p:cNvPr id="4" name="QB_5_BD.60_3#bcdfb14bd?htil=5&amp;pid=83111ee11&amp;color=0,0,0&amp;vtp=1&amp;bt=1&amp;bbb=1&amp;hb=1&amp;hs=1"/>
              <p:cNvSpPr>
                <a:spLocks noRot="1" noChangeAspect="1" noMove="1" noResize="1" noEditPoints="1" noAdjustHandles="1" noChangeArrowheads="1" noChangeShapeType="1" noTextEdit="1"/>
              </p:cNvSpPr>
              <p:nvPr/>
            </p:nvSpPr>
            <p:spPr>
              <a:xfrm>
                <a:off x="722376" y="972000"/>
                <a:ext cx="6190488" cy="2685034"/>
              </a:xfrm>
              <a:prstGeom prst="rect">
                <a:avLst/>
              </a:prstGeom>
              <a:blipFill rotWithShape="1">
                <a:blip r:embed="rId2"/>
                <a:stretch>
                  <a:fillRect l="-6" t="-17" r="-550" b="-167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BD.60_4#bcdfb14bd?pid=83111ee11&amp;color=0,0,0&amp;vtp=1&amp;bbb=1&amp;hb=1&amp;hs=1"/>
              <p:cNvSpPr/>
              <p:nvPr/>
            </p:nvSpPr>
            <p:spPr>
              <a:xfrm>
                <a:off x="722376" y="3663003"/>
                <a:ext cx="10753344" cy="1300353"/>
              </a:xfrm>
              <a:prstGeom prst="rect">
                <a:avLst/>
              </a:prstGeom>
              <a:noFill/>
            </p:spPr>
            <p:txBody>
              <a:bodyPr wrap="none" lIns="0" tIns="0" rIns="0" bIns="0" rtlCol="0" anchor="t"/>
              <a:lstStyle/>
              <a:p>
                <a:pPr algn="l"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基因表达应为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填“组成型表达”或“红光诱导型表达”）。红光调控</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表达的原理是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基因指导合成的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蛋白直接与启动子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蛋白在红光调控下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酶识别和结合的位点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00" dirty="0">
                  <a:solidFill>
                    <a:srgbClr val="000000"/>
                  </a:solidFill>
                </a:endParaRPr>
              </a:p>
            </p:txBody>
          </p:sp>
        </mc:Choice>
        <mc:Fallback>
          <p:sp>
            <p:nvSpPr>
              <p:cNvPr id="5" name="QB_5_BD.60_4#bcdfb14bd?pid=83111ee11&amp;color=0,0,0&amp;vtp=1&amp;bbb=1&amp;hb=1&amp;hs=1"/>
              <p:cNvSpPr>
                <a:spLocks noRot="1" noChangeAspect="1" noMove="1" noResize="1" noEditPoints="1" noAdjustHandles="1" noChangeArrowheads="1" noChangeShapeType="1" noTextEdit="1"/>
              </p:cNvSpPr>
              <p:nvPr/>
            </p:nvSpPr>
            <p:spPr>
              <a:xfrm>
                <a:off x="722376" y="3663003"/>
                <a:ext cx="10753344" cy="1300353"/>
              </a:xfrm>
              <a:prstGeom prst="rect">
                <a:avLst/>
              </a:prstGeom>
              <a:blipFill rotWithShape="1">
                <a:blip r:embed="rId3"/>
                <a:stretch>
                  <a:fillRect l="-4" t="-25" r="-2037" b="-3501"/>
                </a:stretch>
              </a:blipFill>
            </p:spPr>
            <p:txBody>
              <a:bodyPr/>
              <a:lstStyle/>
              <a:p>
                <a:r>
                  <a:rPr lang="zh-CN" altLang="en-US">
                    <a:noFill/>
                  </a:rPr>
                  <a:t> </a:t>
                </a:r>
              </a:p>
            </p:txBody>
          </p:sp>
        </mc:Fallback>
      </mc:AlternateContent>
      <p:sp>
        <p:nvSpPr>
          <p:cNvPr id="6" name="QB_5_AN.61_1#bcdfb14bd.blank?pid=83111ee11&amp;color=0,0,0&amp;vpa=27&amp;vtp=1&amp;bbb=1"/>
          <p:cNvSpPr/>
          <p:nvPr/>
        </p:nvSpPr>
        <p:spPr>
          <a:xfrm>
            <a:off x="2779776" y="3624903"/>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组成型表达</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5_AN.62_1#bcdfb14bd.blank?pid=83111ee11&amp;color=0,0,0&amp;vpa=28&amp;vtp=1&amp;bbb=1"/>
              <p:cNvSpPr/>
              <p:nvPr/>
            </p:nvSpPr>
            <p:spPr>
              <a:xfrm>
                <a:off x="731901" y="4605851"/>
                <a:ext cx="3619500" cy="303784"/>
              </a:xfrm>
              <a:prstGeom prst="rect">
                <a:avLst/>
              </a:prstGeom>
              <a:noFill/>
            </p:spPr>
            <p:txBody>
              <a:bodyPr wrap="none" lIns="0" tIns="0" rIns="0" bIns="0" rtlCol="0" anchor="t"/>
              <a:lstStyle/>
              <a:p>
                <a:pPr algn="ctr" latinLnBrk="1">
                  <a:lnSpc>
                    <a:spcPts val="2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与结合在启动子上的</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𝐒</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蛋白结合</a:t>
                </a:r>
                <a:endParaRPr lang="en-US" altLang="zh-CN" sz="2000" dirty="0">
                  <a:solidFill>
                    <a:srgbClr val="00B050"/>
                  </a:solidFill>
                </a:endParaRPr>
              </a:p>
            </p:txBody>
          </p:sp>
        </mc:Choice>
        <mc:Fallback>
          <p:sp>
            <p:nvSpPr>
              <p:cNvPr id="7" name="QB_5_AN.62_1#bcdfb14bd.blank?pid=83111ee11&amp;color=0,0,0&amp;vpa=28&amp;vtp=1&amp;bbb=1"/>
              <p:cNvSpPr>
                <a:spLocks noRot="1" noChangeAspect="1" noMove="1" noResize="1" noEditPoints="1" noAdjustHandles="1" noChangeArrowheads="1" noChangeShapeType="1" noTextEdit="1"/>
              </p:cNvSpPr>
              <p:nvPr/>
            </p:nvSpPr>
            <p:spPr>
              <a:xfrm>
                <a:off x="731901" y="4605851"/>
                <a:ext cx="3619500" cy="303784"/>
              </a:xfrm>
              <a:prstGeom prst="rect">
                <a:avLst/>
              </a:prstGeom>
              <a:blipFill rotWithShape="1">
                <a:blip r:embed="rId4"/>
                <a:stretch>
                  <a:fillRect l="-11" t="-3827" r="11" b="-44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AN.63_1#bcdfb14bd.blank?pid=83111ee11&amp;color=0,0,0&amp;vpa=29&amp;vtp=1&amp;bbb=1"/>
              <p:cNvSpPr/>
              <p:nvPr/>
            </p:nvSpPr>
            <p:spPr>
              <a:xfrm>
                <a:off x="7891526" y="4605851"/>
                <a:ext cx="1214438"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𝐑𝐍𝐀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聚合</a:t>
                </a:r>
                <a:endParaRPr lang="en-US" altLang="zh-CN" sz="100" dirty="0">
                  <a:solidFill>
                    <a:srgbClr val="00B050"/>
                  </a:solidFill>
                </a:endParaRPr>
              </a:p>
            </p:txBody>
          </p:sp>
        </mc:Choice>
        <mc:Fallback>
          <p:sp>
            <p:nvSpPr>
              <p:cNvPr id="8" name="QB_5_AN.63_1#bcdfb14bd.blank?pid=83111ee11&amp;color=0,0,0&amp;vpa=29&amp;vtp=1&amp;bbb=1"/>
              <p:cNvSpPr>
                <a:spLocks noRot="1" noChangeAspect="1" noMove="1" noResize="1" noEditPoints="1" noAdjustHandles="1" noChangeArrowheads="1" noChangeShapeType="1" noTextEdit="1"/>
              </p:cNvSpPr>
              <p:nvPr/>
            </p:nvSpPr>
            <p:spPr>
              <a:xfrm>
                <a:off x="7891526" y="4605851"/>
                <a:ext cx="1214438" cy="303784"/>
              </a:xfrm>
              <a:prstGeom prst="rect">
                <a:avLst/>
              </a:prstGeom>
              <a:blipFill rotWithShape="1">
                <a:blip r:embed="rId5"/>
                <a:stretch>
                  <a:fillRect l="-31" t="-3827" r="5" b="-445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64_1#bcdfb14bd?vop=1&amp;pid=83111ee11&amp;color=0,0,0&amp;vtp=1&amp;bt=1&amp;bbb=1&amp;hb=1"/>
              <p:cNvSpPr/>
              <p:nvPr/>
            </p:nvSpPr>
            <p:spPr>
              <a:xfrm>
                <a:off x="722376" y="972000"/>
                <a:ext cx="10753344" cy="1923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基因的表达不需要其他条件诱导，因此其表达属于组成型表达</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因的表达属于红光诱导型表达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。由图1可知，在没有红光诱导时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基因指导合成的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蛋白直接与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结合，红光调控下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基因指导合成的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蛋白与结合在启动子上的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蛋白结合，启动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因的表达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聚合酶识别和结合的位点。</a:t>
                </a:r>
                <a:endParaRPr lang="en-US" altLang="zh-CN" sz="2200" dirty="0"/>
              </a:p>
            </p:txBody>
          </p:sp>
        </mc:Choice>
        <mc:Fallback>
          <p:sp>
            <p:nvSpPr>
              <p:cNvPr id="2" name="QB_5_AS.64_1#bcdfb14bd?vop=1&amp;pid=83111ee11&amp;color=0,0,0&amp;vtp=1&amp;bt=1&amp;bbb=1&amp;hb=1"/>
              <p:cNvSpPr>
                <a:spLocks noRot="1" noChangeAspect="1" noMove="1" noResize="1" noEditPoints="1" noAdjustHandles="1" noChangeArrowheads="1" noChangeShapeType="1" noTextEdit="1"/>
              </p:cNvSpPr>
              <p:nvPr/>
            </p:nvSpPr>
            <p:spPr>
              <a:xfrm>
                <a:off x="722376" y="972000"/>
                <a:ext cx="10753344" cy="1923034"/>
              </a:xfrm>
              <a:prstGeom prst="rect">
                <a:avLst/>
              </a:prstGeom>
              <a:blipFill rotWithShape="1">
                <a:blip r:embed="rId1"/>
                <a:stretch>
                  <a:fillRect l="-4" t="-23" b="-23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5_1#a3d3b4442?pid=83111ee11&amp;color=0,0,0&amp;vtp=1&amp;bt=1&amp;bbb=1&amp;hb=1"/>
              <p:cNvSpPr/>
              <p:nvPr/>
            </p:nvSpPr>
            <p:spPr>
              <a:xfrm>
                <a:off x="722376" y="972000"/>
                <a:ext cx="10753344" cy="11991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（3）发酵后菌体和产物分离是发酵工艺的基本环节。定位于细胞表面的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蛋白可使酵母细胞彼此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，进而沉淀在发酵罐底部。科研人员引入蓝光激活系统如图2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，在酵母菌基因组中插入了两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个均能合成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蛋白的基因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基因的表达受到蓝光控制，如图3。</a:t>
                </a:r>
                <a:endParaRPr lang="en-US" altLang="zh-CN" sz="2000" dirty="0">
                  <a:solidFill>
                    <a:srgbClr val="000000"/>
                  </a:solidFill>
                </a:endParaRPr>
              </a:p>
            </p:txBody>
          </p:sp>
        </mc:Choice>
        <mc:Fallback>
          <p:sp>
            <p:nvSpPr>
              <p:cNvPr id="2" name="QB_5_BD.65_1#a3d3b4442?pid=83111ee11&amp;color=0,0,0&amp;vtp=1&amp;bt=1&amp;bbb=1&amp;hb=1"/>
              <p:cNvSpPr>
                <a:spLocks noRot="1" noChangeAspect="1" noMove="1" noResize="1" noEditPoints="1" noAdjustHandles="1" noChangeArrowheads="1" noChangeShapeType="1" noTextEdit="1"/>
              </p:cNvSpPr>
              <p:nvPr/>
            </p:nvSpPr>
            <p:spPr>
              <a:xfrm>
                <a:off x="722376" y="972000"/>
                <a:ext cx="10753344" cy="1199134"/>
              </a:xfrm>
              <a:prstGeom prst="rect">
                <a:avLst/>
              </a:prstGeom>
              <a:blipFill rotWithShape="1">
                <a:blip r:embed="rId1"/>
                <a:stretch>
                  <a:fillRect l="-4" t="-38" r="-697" b="-2695"/>
                </a:stretch>
              </a:blipFill>
            </p:spPr>
            <p:txBody>
              <a:bodyPr/>
              <a:lstStyle/>
              <a:p>
                <a:r>
                  <a:rPr lang="zh-CN" altLang="en-US">
                    <a:noFill/>
                  </a:rPr>
                  <a:t> </a:t>
                </a:r>
              </a:p>
            </p:txBody>
          </p:sp>
        </mc:Fallback>
      </mc:AlternateContent>
      <p:pic>
        <p:nvPicPr>
          <p:cNvPr id="3" name="QB_5_BD.65_3#a3d3b4442?iti=12&amp;htil=1&amp;pid=83111ee1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170432" y="2575248"/>
            <a:ext cx="4480560" cy="11978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B_5_BD.65_4#a3d3b4442?iti=13&amp;htil=1&amp;pid=83111ee1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629400" y="2300928"/>
            <a:ext cx="4315968"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5_BD.65_5#a3d3b4442?iti=12&amp;htil=1&amp;pid=83111ee11&amp;color=0,0,0&amp;vtp=1&amp;bbb=1"/>
          <p:cNvSpPr/>
          <p:nvPr/>
        </p:nvSpPr>
        <p:spPr>
          <a:xfrm>
            <a:off x="3180524" y="3900112"/>
            <a:ext cx="460375" cy="374269"/>
          </a:xfrm>
          <a:prstGeom prst="rect">
            <a:avLst/>
          </a:prstGeom>
          <a:noFill/>
        </p:spPr>
        <p:txBody>
          <a:bodyPr wrap="none" lIns="0" tIns="0" rIns="0" bIns="0" rtlCol="0" anchor="t"/>
          <a:lstStyle/>
          <a:p>
            <a:pPr algn="ctr"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solidFill>
                <a:srgbClr val="000000"/>
              </a:solidFill>
            </a:endParaRPr>
          </a:p>
        </p:txBody>
      </p:sp>
      <p:sp>
        <p:nvSpPr>
          <p:cNvPr id="6" name="QB_5_BD.65_6#a3d3b4442?iti=13&amp;htil=1&amp;pid=83111ee11&amp;color=0,0,0&amp;vtp=1&amp;bbb=1"/>
          <p:cNvSpPr/>
          <p:nvPr/>
        </p:nvSpPr>
        <p:spPr>
          <a:xfrm>
            <a:off x="8557196" y="3900112"/>
            <a:ext cx="460375" cy="374269"/>
          </a:xfrm>
          <a:prstGeom prst="rect">
            <a:avLst/>
          </a:prstGeom>
          <a:noFill/>
        </p:spPr>
        <p:txBody>
          <a:bodyPr wrap="none" lIns="0" tIns="0" rIns="0" bIns="0" rtlCol="0" anchor="t"/>
          <a:lstStyle/>
          <a:p>
            <a:pPr algn="ctr"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7" name="QB_5_BD.65_7#a3d3b4442?pid=83111ee11&amp;color=0,0,0&amp;vtp=1&amp;bbb=1&amp;hb=1"/>
              <p:cNvSpPr/>
              <p:nvPr/>
            </p:nvSpPr>
            <p:spPr>
              <a:xfrm>
                <a:off x="722376" y="4282128"/>
                <a:ext cx="10753344" cy="7860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图3中</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基因持续性表达少量的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蛋白时，酵母细胞具有接受蓝光刺激的能力，</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基因的作用是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蓝光照射后，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7" name="QB_5_BD.65_7#a3d3b4442?pid=83111ee11&amp;color=0,0,0&amp;vtp=1&amp;bbb=1&amp;hb=1"/>
              <p:cNvSpPr>
                <a:spLocks noRot="1" noChangeAspect="1" noMove="1" noResize="1" noEditPoints="1" noAdjustHandles="1" noChangeArrowheads="1" noChangeShapeType="1" noTextEdit="1"/>
              </p:cNvSpPr>
              <p:nvPr/>
            </p:nvSpPr>
            <p:spPr>
              <a:xfrm>
                <a:off x="722376" y="4282128"/>
                <a:ext cx="10753344" cy="786003"/>
              </a:xfrm>
              <a:prstGeom prst="rect">
                <a:avLst/>
              </a:prstGeom>
              <a:blipFill rotWithShape="1">
                <a:blip r:embed="rId4"/>
                <a:stretch>
                  <a:fillRect l="-4" t="-41" b="-498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AN.66_1#a3d3b4442.blank?pid=83111ee11&amp;color=0,0,0&amp;vpa=30&amp;vtp=1&amp;bbb=1"/>
              <p:cNvSpPr/>
              <p:nvPr/>
            </p:nvSpPr>
            <p:spPr>
              <a:xfrm>
                <a:off x="2243201" y="4720532"/>
                <a:ext cx="5051425"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快速表达大量</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𝐄</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蛋白，进而激活</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𝐅</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基因的表达</a:t>
                </a:r>
                <a:endParaRPr lang="en-US" altLang="zh-CN" sz="2000" dirty="0">
                  <a:solidFill>
                    <a:srgbClr val="00B050"/>
                  </a:solidFill>
                </a:endParaRPr>
              </a:p>
            </p:txBody>
          </p:sp>
        </mc:Choice>
        <mc:Fallback>
          <p:sp>
            <p:nvSpPr>
              <p:cNvPr id="8" name="QB_5_AN.66_1#a3d3b4442.blank?pid=83111ee11&amp;color=0,0,0&amp;vpa=30&amp;vtp=1&amp;bbb=1"/>
              <p:cNvSpPr>
                <a:spLocks noRot="1" noChangeAspect="1" noMove="1" noResize="1" noEditPoints="1" noAdjustHandles="1" noChangeArrowheads="1" noChangeShapeType="1" noTextEdit="1"/>
              </p:cNvSpPr>
              <p:nvPr/>
            </p:nvSpPr>
            <p:spPr>
              <a:xfrm>
                <a:off x="2243201" y="4720532"/>
                <a:ext cx="5051425" cy="303784"/>
              </a:xfrm>
              <a:prstGeom prst="rect">
                <a:avLst/>
              </a:prstGeom>
              <a:blipFill rotWithShape="1">
                <a:blip r:embed="rId5"/>
                <a:stretch>
                  <a:fillRect l="-8" t="-3952" r="8" b="-432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5_AS.67_1#a3d3b4442?vop=1&amp;pid=83111ee11&amp;color=0,0,0&amp;vtp=1&amp;bbb=1&amp;hb=1"/>
              <p:cNvSpPr/>
              <p:nvPr/>
            </p:nvSpPr>
            <p:spPr>
              <a:xfrm>
                <a:off x="722376" y="5069528"/>
                <a:ext cx="10753344" cy="1199134"/>
              </a:xfrm>
              <a:prstGeom prst="rect">
                <a:avLst/>
              </a:prstGeom>
              <a:noFill/>
            </p:spPr>
            <p:txBody>
              <a:bodyPr wrap="none" lIns="0" tIns="0" rIns="0" bIns="0" rtlCol="0" anchor="t"/>
              <a:lstStyle/>
              <a:p>
                <a:pPr algn="l" latinLnBrk="1">
                  <a:lnSpc>
                    <a:spcPts val="33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依据题意可知，科研人员引入蓝光激活系统的目的是激活</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基因表达产生</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，使酵母细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胞彼此结合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，进而沉淀在发酵罐底部。分析图2和图3可知，与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CYC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相连的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基因的作用是接受蓝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光照射后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，快速表达大量</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蛋白，进而激活</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a:t>
                </a:r>
                <a:endParaRPr lang="en-US" altLang="zh-CN" sz="2200" dirty="0">
                  <a:solidFill>
                    <a:srgbClr val="000000"/>
                  </a:solidFill>
                </a:endParaRPr>
              </a:p>
            </p:txBody>
          </p:sp>
        </mc:Choice>
        <mc:Fallback>
          <p:sp>
            <p:nvSpPr>
              <p:cNvPr id="9" name="QB_5_AS.67_1#a3d3b4442?vop=1&amp;pid=83111ee11&amp;color=0,0,0&amp;vtp=1&amp;bbb=1&amp;hb=1"/>
              <p:cNvSpPr>
                <a:spLocks noRot="1" noChangeAspect="1" noMove="1" noResize="1" noEditPoints="1" noAdjustHandles="1" noChangeArrowheads="1" noChangeShapeType="1" noTextEdit="1"/>
              </p:cNvSpPr>
              <p:nvPr/>
            </p:nvSpPr>
            <p:spPr>
              <a:xfrm>
                <a:off x="722376" y="5069528"/>
                <a:ext cx="10753344" cy="1199134"/>
              </a:xfrm>
              <a:prstGeom prst="rect">
                <a:avLst/>
              </a:prstGeom>
              <a:blipFill rotWithShape="1">
                <a:blip r:embed="rId6"/>
                <a:stretch>
                  <a:fillRect l="-4" t="-27" r="-301" b="-27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animEffect transition="in" filter="fade">
                                      <p:cBhvr>
                                        <p:cTn id="21" dur="500"/>
                                        <p:tgtEl>
                                          <p:spTgt spid="9">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xEl>
                                              <p:pRg st="2" end="2"/>
                                            </p:txEl>
                                          </p:spTgt>
                                        </p:tgtEl>
                                        <p:attrNameLst>
                                          <p:attrName>style.visibility</p:attrName>
                                        </p:attrNameLst>
                                      </p:cBhvr>
                                      <p:to>
                                        <p:strVal val="visible"/>
                                      </p:to>
                                    </p:set>
                                    <p:animEffect transition="in" filter="fade">
                                      <p:cBhvr>
                                        <p:cTn id="24"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P spid="9"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8_1#36062a9a1?pid=83111ee11&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（4）制药过程中需避免工程菌泄露到环境中引发基因污染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。科研人员利用两种阻遏蛋白基因</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zh-CN" altLang="en-US"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和调控元件，使酵母细胞在红光和蓝光同时照射时才激活致死基因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，进而诱导工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程菌死亡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，如图4。</a:t>
                </a:r>
                <a:endParaRPr lang="en-US" altLang="zh-CN" sz="2000" dirty="0"/>
              </a:p>
            </p:txBody>
          </p:sp>
        </mc:Choice>
        <mc:Fallback>
          <p:sp>
            <p:nvSpPr>
              <p:cNvPr id="2" name="QB_5_BD.68_1#36062a9a1?pid=83111ee11&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b="-3427"/>
                </a:stretch>
              </a:blipFill>
            </p:spPr>
            <p:txBody>
              <a:bodyPr/>
              <a:lstStyle/>
              <a:p>
                <a:r>
                  <a:rPr lang="zh-CN" altLang="en-US">
                    <a:noFill/>
                  </a:rPr>
                  <a:t> </a:t>
                </a:r>
              </a:p>
            </p:txBody>
          </p:sp>
        </mc:Fallback>
      </mc:AlternateContent>
      <p:pic>
        <p:nvPicPr>
          <p:cNvPr id="3" name="QB_5_BD.68_2#36062a9a1?iti=14&amp;pid=83111ee1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56432" y="2418403"/>
            <a:ext cx="5285232" cy="19751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5_BD.68_3#36062a9a1?iti=14&amp;pid=83111ee11&amp;color=0,0,0&amp;vtp=1&amp;bbb=1"/>
          <p:cNvSpPr/>
          <p:nvPr/>
        </p:nvSpPr>
        <p:spPr>
          <a:xfrm>
            <a:off x="5868860" y="452050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图4</a:t>
            </a:r>
            <a:endParaRPr lang="en-US" altLang="zh-CN" sz="2000" dirty="0"/>
          </a:p>
        </p:txBody>
      </p:sp>
      <mc:AlternateContent xmlns:mc="http://schemas.openxmlformats.org/markup-compatibility/2006">
        <mc:Choice xmlns:a14="http://schemas.microsoft.com/office/drawing/2010/main" Requires="a14">
          <p:sp>
            <p:nvSpPr>
              <p:cNvPr id="5" name="QB_5_BD.68_4#36062a9a1?pid=83111ee11&amp;color=0,0,0&amp;vtp=1&amp;bbb=1&amp;hb=1"/>
              <p:cNvSpPr/>
              <p:nvPr/>
            </p:nvSpPr>
            <p:spPr>
              <a:xfrm>
                <a:off x="722376" y="49330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若图4中①选用的启动子为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，②处选用的启动子为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CYC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③④处结合的阻遏蛋白分别为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B_5_BD.68_4#36062a9a1?pid=83111ee11&amp;color=0,0,0&amp;vtp=1&amp;bbb=1&amp;hb=1"/>
              <p:cNvSpPr>
                <a:spLocks noRot="1" noChangeAspect="1" noMove="1" noResize="1" noEditPoints="1" noAdjustHandles="1" noChangeArrowheads="1" noChangeShapeType="1" noTextEdit="1"/>
              </p:cNvSpPr>
              <p:nvPr/>
            </p:nvSpPr>
            <p:spPr>
              <a:xfrm>
                <a:off x="722376" y="4933003"/>
                <a:ext cx="10753344" cy="843153"/>
              </a:xfrm>
              <a:prstGeom prst="rect">
                <a:avLst/>
              </a:prstGeom>
              <a:blipFill rotWithShape="1">
                <a:blip r:embed="rId3"/>
                <a:stretch>
                  <a:fillRect l="-4" t="-38" r="-738" b="-539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N.69_1#36062a9a1.blank?pid=83111ee11&amp;color=0,0,0&amp;vpa=31&amp;vtp=1&amp;bbb=1&amp;hb=1"/>
              <p:cNvSpPr/>
              <p:nvPr/>
            </p:nvSpPr>
            <p:spPr>
              <a:xfrm>
                <a:off x="722377" y="4894903"/>
                <a:ext cx="10749631" cy="865759"/>
              </a:xfrm>
              <a:prstGeom prst="rect">
                <a:avLst/>
              </a:prstGeom>
              <a:noFill/>
            </p:spPr>
            <p:txBody>
              <a:bodyPr wrap="none" lIns="0" tIns="0" rIns="0" bIns="0" rtlCol="0" anchor="t"/>
              <a:lstStyle/>
              <a:p>
                <a:pPr latinLnBrk="1">
                  <a:lnSpc>
                    <a:spcPts val="3565"/>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𝐓</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a:t>
                </a:r>
                <a:endParaRPr lang="en-US" altLang="zh-CN" sz="100" dirty="0"/>
              </a:p>
            </p:txBody>
          </p:sp>
        </mc:Choice>
        <mc:Fallback>
          <p:sp>
            <p:nvSpPr>
              <p:cNvPr id="6" name="QB_5_AN.69_1#36062a9a1.blank?pid=83111ee11&amp;color=0,0,0&amp;vpa=31&amp;vtp=1&amp;bbb=1&amp;hb=1"/>
              <p:cNvSpPr>
                <a:spLocks noRot="1" noChangeAspect="1" noMove="1" noResize="1" noEditPoints="1" noAdjustHandles="1" noChangeArrowheads="1" noChangeShapeType="1" noTextEdit="1"/>
              </p:cNvSpPr>
              <p:nvPr/>
            </p:nvSpPr>
            <p:spPr>
              <a:xfrm>
                <a:off x="722377" y="4894903"/>
                <a:ext cx="10749631" cy="865759"/>
              </a:xfrm>
              <a:prstGeom prst="rect">
                <a:avLst/>
              </a:prstGeom>
              <a:blipFill rotWithShape="1">
                <a:blip r:embed="rId4"/>
                <a:stretch>
                  <a:fillRect l="-4" t="-37" r="-749" b="-455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70_1#36062a9a1?vop=1&amp;pid=83111ee11&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依据题干可知，启动子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接受红光的诱导调控，启动子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CYC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接受蓝光的诱导调控，③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为阻遏蛋白的结合位点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，其与阻遏蛋白结合后会抑制相关基因的表达。致死基因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的表达会诱导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工程菌死亡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，若①选用的启动子为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，②处启动子为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CYC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，在红光和蓝光同时照射时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，红光调控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Jub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启动子使</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蛋白，结合在③处，抑制了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基因的表达，④处无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蛋白与之结合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蓝光调控下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CYC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基因的表达而使酵母菌死亡，故③④处结合的阻遏蛋白分别是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5_AS.70_1#36062a9a1?vop=1&amp;pid=83111ee11&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549"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71_1#75ee3a0cd?pid=83111ee11&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（5）请结合上述分析，利用该工程菌发酵生产抗菌肽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各阶段需控制的光照条件是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Ⅰ菌种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培养阶段：</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菌种发酵阶段：</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产物分离阶段：</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；Ⅳ安全处理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：红光、蓝光同时照射。</a:t>
                </a:r>
                <a:endParaRPr lang="en-US" altLang="zh-CN" sz="2000" dirty="0"/>
              </a:p>
            </p:txBody>
          </p:sp>
        </mc:Choice>
        <mc:Fallback>
          <p:sp>
            <p:nvSpPr>
              <p:cNvPr id="2" name="QB_5_BD.71_1#75ee3a0cd?pid=83111ee11&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402" b="-3427"/>
                </a:stretch>
              </a:blipFill>
            </p:spPr>
            <p:txBody>
              <a:bodyPr/>
              <a:lstStyle/>
              <a:p>
                <a:r>
                  <a:rPr lang="zh-CN" altLang="en-US">
                    <a:noFill/>
                  </a:rPr>
                  <a:t> </a:t>
                </a:r>
              </a:p>
            </p:txBody>
          </p:sp>
        </mc:Fallback>
      </mc:AlternateContent>
      <p:sp>
        <p:nvSpPr>
          <p:cNvPr id="3" name="QB_5_AN.72_1#75ee3a0cd.blank?pid=83111ee11&amp;color=0,0,0&amp;vpa=32&amp;vtp=1&amp;bbb=1"/>
          <p:cNvSpPr/>
          <p:nvPr/>
        </p:nvSpPr>
        <p:spPr>
          <a:xfrm>
            <a:off x="2001901" y="13911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黑暗</a:t>
            </a:r>
            <a:endParaRPr lang="en-US" altLang="zh-CN" sz="2000" dirty="0"/>
          </a:p>
        </p:txBody>
      </p:sp>
      <p:sp>
        <p:nvSpPr>
          <p:cNvPr id="4" name="QB_5_AN.73_1#75ee3a0cd.blank?pid=83111ee11&amp;color=0,0,0&amp;vpa=33&amp;vtp=1&amp;bbb=1"/>
          <p:cNvSpPr/>
          <p:nvPr/>
        </p:nvSpPr>
        <p:spPr>
          <a:xfrm>
            <a:off x="5049901" y="1391100"/>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红光照射</a:t>
            </a:r>
            <a:endParaRPr lang="en-US" altLang="zh-CN" sz="2000" dirty="0"/>
          </a:p>
        </p:txBody>
      </p:sp>
      <p:sp>
        <p:nvSpPr>
          <p:cNvPr id="5" name="QB_5_AN.74_1#75ee3a0cd.blank?pid=83111ee11&amp;color=0,0,0&amp;vpa=34&amp;vtp=1&amp;bbb=1"/>
          <p:cNvSpPr/>
          <p:nvPr/>
        </p:nvSpPr>
        <p:spPr>
          <a:xfrm>
            <a:off x="8605901" y="1391100"/>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蓝光照射</a:t>
            </a:r>
            <a:endParaRPr lang="en-US" altLang="zh-CN" sz="2000" dirty="0"/>
          </a:p>
        </p:txBody>
      </p:sp>
      <mc:AlternateContent xmlns:mc="http://schemas.openxmlformats.org/markup-compatibility/2006">
        <mc:Choice xmlns:a14="http://schemas.microsoft.com/office/drawing/2010/main" Requires="a14">
          <p:sp>
            <p:nvSpPr>
              <p:cNvPr id="6" name="QB_5_AS.75_1#75ee3a0cd?vop=1&amp;pid=83111ee11&amp;color=0,0,0&amp;vtp=1&amp;bbb=1&amp;hb=1"/>
              <p:cNvSpPr/>
              <p:nvPr/>
            </p:nvSpPr>
            <p:spPr>
              <a:xfrm>
                <a:off x="722376" y="2385763"/>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根据题目信息，红光照射使产物增多，蓝光照射使菌体凝集，红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、蓝光同时照射使工程菌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，Ⅰ菌种培养阶段应在黑暗条件下培养使种群数量达到最适；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Ⅱ菌种发酵阶段应在红光照射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下使抗菌肽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HI</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在培养液中达到适宜浓度；Ⅲ产物分离阶段应使用蓝光照射使工程菌凝集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收发酵产物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；Ⅳ安全处理阶段应使用红光、蓝光同时照射，杀死工程菌。</a:t>
                </a:r>
                <a:endParaRPr lang="en-US" altLang="zh-CN" sz="2200" dirty="0"/>
              </a:p>
            </p:txBody>
          </p:sp>
        </mc:Choice>
        <mc:Fallback>
          <p:sp>
            <p:nvSpPr>
              <p:cNvPr id="6" name="QB_5_AS.75_1#75ee3a0cd?vop=1&amp;pid=83111ee11&amp;color=0,0,0&amp;vtp=1&amp;bbb=1&amp;hb=1"/>
              <p:cNvSpPr>
                <a:spLocks noRot="1" noChangeAspect="1" noMove="1" noResize="1" noEditPoints="1" noAdjustHandles="1" noChangeArrowheads="1" noChangeShapeType="1" noTextEdit="1"/>
              </p:cNvSpPr>
              <p:nvPr/>
            </p:nvSpPr>
            <p:spPr>
              <a:xfrm>
                <a:off x="722376" y="2385763"/>
                <a:ext cx="10753344" cy="1783334"/>
              </a:xfrm>
              <a:prstGeom prst="rect">
                <a:avLst/>
              </a:prstGeom>
              <a:blipFill rotWithShape="1">
                <a:blip r:embed="rId2"/>
                <a:stretch>
                  <a:fillRect l="-4" t="-4" r="-402" b="-25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_1#983044b10?pid=9d322ddcb&amp;color=0,0,0&amp;vtp=1&amp;bt=1&amp;bbb=1&amp;hb=1"/>
              <p:cNvSpPr/>
              <p:nvPr/>
            </p:nvSpPr>
            <p:spPr>
              <a:xfrm>
                <a:off x="722376" y="972000"/>
                <a:ext cx="10753344" cy="2525903"/>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[河南省实验中学2025高二期中]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可以通过与目标基因的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形成互补双链而抑制基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。番茄果实在成熟过程中，多聚半乳糖醛酸酶分解果皮细胞壁上的多聚半乳糖醛酸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实变软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，不耐贮藏。为了获得耐贮藏的番茄，使用多聚半乳糖醛酸酶基因片段（图1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）和载体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图2），结合反义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的作用原理，利用转基因技术获得耐贮藏的番茄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。已知图中标识的各种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限制酶切割产生的黏性末端之间不能互补配对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。从多聚半乳糖醛酸酶基因中获得一段</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这一片段反向插入载体中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最好选用的限制酶组合是(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_1#983044b10?pid=9d322ddcb&amp;color=0,0,0&amp;vtp=1&amp;bt=1&amp;bbb=1&amp;hb=1"/>
              <p:cNvSpPr>
                <a:spLocks noRot="1" noChangeAspect="1" noMove="1" noResize="1" noEditPoints="1" noAdjustHandles="1" noChangeArrowheads="1" noChangeShapeType="1" noTextEdit="1"/>
              </p:cNvSpPr>
              <p:nvPr/>
            </p:nvSpPr>
            <p:spPr>
              <a:xfrm>
                <a:off x="722376" y="972000"/>
                <a:ext cx="10753344" cy="2525903"/>
              </a:xfrm>
              <a:prstGeom prst="rect">
                <a:avLst/>
              </a:prstGeom>
              <a:blipFill rotWithShape="1">
                <a:blip r:embed="rId1"/>
                <a:stretch>
                  <a:fillRect l="-4" t="-18" r="-402" b="-1546"/>
                </a:stretch>
              </a:blipFill>
            </p:spPr>
            <p:txBody>
              <a:bodyPr/>
              <a:lstStyle/>
              <a:p>
                <a:r>
                  <a:rPr lang="zh-CN" altLang="en-US">
                    <a:noFill/>
                  </a:rPr>
                  <a:t> </a:t>
                </a:r>
              </a:p>
            </p:txBody>
          </p:sp>
        </mc:Fallback>
      </mc:AlternateContent>
      <p:sp>
        <p:nvSpPr>
          <p:cNvPr id="3" name="QC_4_AN.2_1#983044b10.bracket?pid=9d322ddcb&amp;color=0,0,0&amp;vpa=1&amp;vtp=1"/>
          <p:cNvSpPr/>
          <p:nvPr/>
        </p:nvSpPr>
        <p:spPr>
          <a:xfrm>
            <a:off x="6764401" y="3118046"/>
            <a:ext cx="35560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1_3#983044b10?iti=1&amp;htil=1&amp;pid=9d322ddc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048256" y="3929067"/>
            <a:ext cx="2724912" cy="14447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1_4#983044b10?iti=2&amp;htil=1&amp;pid=9d322ddc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717536" y="3609027"/>
            <a:ext cx="2130552" cy="17647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1_5#983044b10?iti=1&amp;htil=1&amp;pid=9d322ddcb&amp;color=0,0,0&amp;vtp=1&amp;bbb=1"/>
          <p:cNvSpPr/>
          <p:nvPr/>
        </p:nvSpPr>
        <p:spPr>
          <a:xfrm>
            <a:off x="3180524" y="5500819"/>
            <a:ext cx="460375" cy="383413"/>
          </a:xfrm>
          <a:prstGeom prst="rect">
            <a:avLst/>
          </a:prstGeom>
          <a:noFill/>
        </p:spPr>
        <p:txBody>
          <a:bodyPr wrap="none" lIns="0" tIns="0" rIns="0" bIns="0" rtlCol="0" anchor="t"/>
          <a:lstStyle/>
          <a:p>
            <a:pPr algn="ctr"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4_BD.1_6#983044b10?iti=2&amp;htil=1&amp;pid=9d322ddcb&amp;color=0,0,0&amp;vtp=1&amp;bbb=1"/>
          <p:cNvSpPr/>
          <p:nvPr/>
        </p:nvSpPr>
        <p:spPr>
          <a:xfrm>
            <a:off x="8552624" y="5500819"/>
            <a:ext cx="460375" cy="383413"/>
          </a:xfrm>
          <a:prstGeom prst="rect">
            <a:avLst/>
          </a:prstGeom>
          <a:noFill/>
        </p:spPr>
        <p:txBody>
          <a:bodyPr wrap="none" lIns="0" tIns="0" rIns="0" bIns="0" rtlCol="0" anchor="t"/>
          <a:lstStyle/>
          <a:p>
            <a:pPr algn="ctr"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C_4_BD.1_7#983044b10.choices?pid=9d322ddcb&amp;color=0,0,0&amp;vtp=1&amp;bbb=1"/>
              <p:cNvSpPr/>
              <p:nvPr/>
            </p:nvSpPr>
            <p:spPr>
              <a:xfrm>
                <a:off x="722376" y="5941636"/>
                <a:ext cx="10753344" cy="371475"/>
              </a:xfrm>
              <a:prstGeom prst="rect">
                <a:avLst/>
              </a:prstGeom>
              <a:noFill/>
            </p:spPr>
            <p:txBody>
              <a:bodyPr wrap="none" lIns="0" tIns="0" rIns="0" bIns="0" rtlCol="0" anchor="t"/>
              <a:lstStyle/>
              <a:p>
                <a:pPr latinLnBrk="1">
                  <a:lnSpc>
                    <a:spcPts val="3300"/>
                  </a:lnSpc>
                  <a:tabLst>
                    <a:tab pos="2919730" algn="l"/>
                    <a:tab pos="5687060" algn="l"/>
                    <a:tab pos="835279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𝑁𝑜𝑡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8" name="QC_4_BD.1_7#983044b10.choices?pid=9d322ddcb&amp;color=0,0,0&amp;vtp=1&amp;bbb=1"/>
              <p:cNvSpPr>
                <a:spLocks noRot="1" noChangeAspect="1" noMove="1" noResize="1" noEditPoints="1" noAdjustHandles="1" noChangeArrowheads="1" noChangeShapeType="1" noTextEdit="1"/>
              </p:cNvSpPr>
              <p:nvPr/>
            </p:nvSpPr>
            <p:spPr>
              <a:xfrm>
                <a:off x="722376" y="5941636"/>
                <a:ext cx="10753344" cy="371475"/>
              </a:xfrm>
              <a:prstGeom prst="rect">
                <a:avLst/>
              </a:prstGeom>
              <a:blipFill rotWithShape="1">
                <a:blip r:embed="rId4"/>
                <a:stretch>
                  <a:fillRect l="-4" t="-155" b="-1266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3_1#983044b10?vop=1&amp;pid=9d322ddcb&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3_2#983044b10?vop=1&amp;pid=9d322ddc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745191" y="1513528"/>
            <a:ext cx="2698573" cy="46797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_1#0c41ddb28?pid=9d322ddcb&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2.同源重组是碱基序列基本相同的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区段通过配对、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链断裂和再连接而产生片段交换的过程。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通过同源重组将外源基因插入染色体的特定位点可获得遗传稳定的工程菌株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，如图甲所示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。酿酒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酵母基因组有多个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短序列。为了通过同源重组将外源基因插入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在设计表达载体时，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可采用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技术在外源基因两端分别引入A和B，获得图乙所示长片段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。下列有关分析正确的是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_1#0c41ddb28?pid=9d322ddcb&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402" b="-2050"/>
                </a:stretch>
              </a:blipFill>
            </p:spPr>
            <p:txBody>
              <a:bodyPr/>
              <a:lstStyle/>
              <a:p>
                <a:r>
                  <a:rPr lang="zh-CN" altLang="en-US">
                    <a:noFill/>
                  </a:rPr>
                  <a:t> </a:t>
                </a:r>
              </a:p>
            </p:txBody>
          </p:sp>
        </mc:Fallback>
      </mc:AlternateContent>
      <p:pic>
        <p:nvPicPr>
          <p:cNvPr id="4" name="QC_4_BD.4_3#0c41ddb28?iti=3&amp;htil=1&amp;pid=9d322ddc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764792" y="3323277"/>
            <a:ext cx="3291840"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4_4#0c41ddb28?iti=4&amp;htil=1&amp;pid=9d322ddc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19872" y="3442149"/>
            <a:ext cx="1335024" cy="17099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4_5#0c41ddb28?iti=3&amp;htil=1&amp;pid=9d322ddcb&amp;color=0,0,0&amp;vtp=1"/>
          <p:cNvSpPr/>
          <p:nvPr/>
        </p:nvSpPr>
        <p:spPr>
          <a:xfrm>
            <a:off x="3255137" y="5279077"/>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4_BD.4_6#0c41ddb28?iti=4&amp;htil=1&amp;pid=9d322ddcb&amp;color=0,0,0&amp;vtp=1"/>
          <p:cNvSpPr/>
          <p:nvPr/>
        </p:nvSpPr>
        <p:spPr>
          <a:xfrm>
            <a:off x="8631809" y="5279077"/>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6_1#0c41ddb28.choices?pid=9d322ddcb&amp;color=0,0,0&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时需加入大量外源目的基因作模板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时需加入足量且等量的引物P2和P5</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.构建表达载体时会用到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酶和耐高温的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.要实现定点插入还需要导入基因识别工具</a:t>
                </a:r>
                <a:endParaRPr lang="en-US" altLang="zh-CN" sz="2000" dirty="0"/>
              </a:p>
            </p:txBody>
          </p:sp>
        </mc:Choice>
        <mc:Fallback>
          <p:sp>
            <p:nvSpPr>
              <p:cNvPr id="2" name="QC_4_BD.6_1#0c41ddb28.choices?pid=9d322ddcb&amp;color=0,0,0&amp;vtp=1&amp;bt=1&amp;bb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
        <p:nvSpPr>
          <p:cNvPr id="3" name="QC_4_AN.5_1#0c41ddb28.bracket?pid=9d322ddcb&amp;color=0,0,0&amp;vpa=2&amp;vtp=1&amp;answeroption=D"/>
          <p:cNvSpPr txBox="1"/>
          <p:nvPr/>
        </p:nvSpPr>
        <p:spPr>
          <a:xfrm>
            <a:off x="595376" y="2397194"/>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7_1#0c41ddb28?vop=1&amp;pid=9d322ddcb&amp;color=0,0,0&amp;vtp=1&amp;bt=1&amp;bbb=1&amp;hb=1"/>
              <p:cNvSpPr/>
              <p:nvPr/>
            </p:nvSpPr>
            <p:spPr>
              <a:xfrm>
                <a:off x="722376" y="972000"/>
                <a:ext cx="10753344" cy="4094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扩增时，只需要少量的外源目的基因作模板，因为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技术可以在短时间内大量扩增目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，A错误。同源重组需要在外源基因两端分别引入序列A和B，该过程可通过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P3和P4只能扩增外源基因，引物P2和P5不能有效扩增外源基因，而引物P1和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P6同时包含短序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和外源基因部分序列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，可在有效扩增外源基因的同时保证外源基因两侧的短序列与受体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上的短序列相同，所以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时需加入足量且等量的引物P1和P6，B错误。耐高温的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合酶是用于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技术中催化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子链的延伸</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酶是催化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水解的酶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，构建表达载体不需要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酶，C错误。由于酿酒酵母基因组有多个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短序列，要实现外源基因在受体菌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特定的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之间定点插入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，仅仅有两端引入A和B的外源基因片段是不够的，还需要导入基因识别工具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准地识别特定的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位点，以便外源基因插入，D正确。</a:t>
                </a:r>
                <a:endParaRPr lang="en-US" altLang="zh-CN" sz="2200" dirty="0"/>
              </a:p>
            </p:txBody>
          </p:sp>
        </mc:Choice>
        <mc:Fallback>
          <p:sp>
            <p:nvSpPr>
              <p:cNvPr id="2" name="QC_4_AS.7_1#0c41ddb28?vop=1&amp;pid=9d322ddcb&amp;color=0,0,0&amp;vtp=1&amp;bt=1&amp;bbb=1&amp;hb=1"/>
              <p:cNvSpPr>
                <a:spLocks noRot="1" noChangeAspect="1" noMove="1" noResize="1" noEditPoints="1" noAdjustHandles="1" noChangeArrowheads="1" noChangeShapeType="1" noTextEdit="1"/>
              </p:cNvSpPr>
              <p:nvPr/>
            </p:nvSpPr>
            <p:spPr>
              <a:xfrm>
                <a:off x="722376" y="972000"/>
                <a:ext cx="10753344" cy="4094734"/>
              </a:xfrm>
              <a:prstGeom prst="rect">
                <a:avLst/>
              </a:prstGeom>
              <a:blipFill rotWithShape="1">
                <a:blip r:embed="rId1"/>
                <a:stretch>
                  <a:fillRect l="-4" t="-11" r="-1181" b="-10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8_1#71a8e269f?pid=9d322ddcb&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[广西玉林七校2025高二联考]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生长激素制剂是治疗垂体性侏儒症的特效药。图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1是通过基因工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程将人的生长激素基因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A导入大肠杆菌中生产生长激素的过程，图2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是基因工程中所用到的质粒，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3是通过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获取和扩增目的基因。请回答下列问题：</a:t>
                </a:r>
                <a:endParaRPr lang="en-US" altLang="zh-CN" sz="2000" dirty="0"/>
              </a:p>
            </p:txBody>
          </p:sp>
        </mc:Choice>
        <mc:Fallback>
          <p:sp>
            <p:nvSpPr>
              <p:cNvPr id="2" name="QO_4_BD.8_1#71a8e269f?pid=9d322ddcb&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1087" b="-3427"/>
                </a:stretch>
              </a:blipFill>
            </p:spPr>
            <p:txBody>
              <a:bodyPr/>
              <a:lstStyle/>
              <a:p>
                <a:r>
                  <a:rPr lang="zh-CN" altLang="en-US">
                    <a:noFill/>
                  </a:rPr>
                  <a:t> </a:t>
                </a:r>
              </a:p>
            </p:txBody>
          </p:sp>
        </mc:Fallback>
      </mc:AlternateContent>
      <p:pic>
        <p:nvPicPr>
          <p:cNvPr id="3" name="QO_4_BD.8_3#71a8e269f?iti=5&amp;htil=1&amp;pid=9d322ddc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2104" y="2555563"/>
            <a:ext cx="3538728" cy="14996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8_4#71a8e269f?iti=6&amp;htil=1&amp;pid=9d322ddc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855464" y="2418403"/>
            <a:ext cx="2459736"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4_BD.8_5#71a8e269f?iti=7&amp;htil=1&amp;pid=9d322ddc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790688" y="3223075"/>
            <a:ext cx="3566160" cy="8321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4_BD.8_6#71a8e269f?iti=5&amp;htil=1&amp;pid=9d322ddcb&amp;color=0,0,0&amp;vtp=1&amp;bbb=1"/>
          <p:cNvSpPr/>
          <p:nvPr/>
        </p:nvSpPr>
        <p:spPr>
          <a:xfrm>
            <a:off x="2371280" y="41821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O_4_BD.8_7#71a8e269f?iti=6&amp;htil=1&amp;pid=9d322ddcb&amp;color=0,0,0&amp;vtp=1&amp;bbb=1"/>
          <p:cNvSpPr/>
          <p:nvPr/>
        </p:nvSpPr>
        <p:spPr>
          <a:xfrm>
            <a:off x="5855145" y="41821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O_4_BD.8_8#71a8e269f?iti=7&amp;htil=1&amp;pid=9d322ddcb&amp;color=0,0,0&amp;vtp=1&amp;bbb=1"/>
          <p:cNvSpPr/>
          <p:nvPr/>
        </p:nvSpPr>
        <p:spPr>
          <a:xfrm>
            <a:off x="9343580" y="41821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9_1#ae78d03ba?pid=71a8e269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（1）使用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技术获取和扩增A基因，</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技术要在缓冲体系中添加模板、4种脱氧核苷酸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种引物、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。扩增目的基因时，需要从图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3中选择的一对引物是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9_1#ae78d03ba?pid=71a8e269f&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10_1#ae78d03ba.blank?pid=71a8e269f&amp;color=0,0,0&amp;vpa=3&amp;vtp=1&amp;bbb=1"/>
              <p:cNvSpPr/>
              <p:nvPr/>
            </p:nvSpPr>
            <p:spPr>
              <a:xfrm>
                <a:off x="1749489" y="1465965"/>
                <a:ext cx="752285" cy="304102"/>
              </a:xfrm>
              <a:prstGeom prst="rect">
                <a:avLst/>
              </a:prstGeom>
              <a:noFill/>
            </p:spPr>
            <p:txBody>
              <a:bodyPr wrap="none" lIns="0" tIns="0" rIns="0" bIns="0" rtlCol="0" anchor="t"/>
              <a:lstStyle/>
              <a:p>
                <a:pPr algn="ctr" latinLnBrk="1">
                  <a:lnSpc>
                    <a:spcPts val="2600"/>
                  </a:lnSpc>
                </a:pPr>
                <a14:m>
                  <m:oMath xmlns:m="http://schemas.openxmlformats.org/officeDocument/2006/math">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𝐌𝐠</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10_1#ae78d03ba.blank?pid=71a8e269f&amp;color=0,0,0&amp;vpa=3&amp;vtp=1&amp;bbb=1"/>
              <p:cNvSpPr>
                <a:spLocks noRot="1" noChangeAspect="1" noMove="1" noResize="1" noEditPoints="1" noAdjustHandles="1" noChangeArrowheads="1" noChangeShapeType="1" noTextEdit="1"/>
              </p:cNvSpPr>
              <p:nvPr/>
            </p:nvSpPr>
            <p:spPr>
              <a:xfrm>
                <a:off x="1749489" y="1465965"/>
                <a:ext cx="752285" cy="304102"/>
              </a:xfrm>
              <a:prstGeom prst="rect">
                <a:avLst/>
              </a:prstGeom>
              <a:blipFill rotWithShape="1">
                <a:blip r:embed="rId2"/>
                <a:stretch>
                  <a:fillRect l="-9" t="-127" r="68" b="-845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11_1#ae78d03ba.blank?pid=71a8e269f&amp;color=0,0,0&amp;vpa=4&amp;vtp=1&amp;bbb=1"/>
              <p:cNvSpPr/>
              <p:nvPr/>
            </p:nvSpPr>
            <p:spPr>
              <a:xfrm>
                <a:off x="2751201" y="1472887"/>
                <a:ext cx="249396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耐高温的</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2000" dirty="0">
                  <a:solidFill>
                    <a:srgbClr val="00B050"/>
                  </a:solidFill>
                </a:endParaRPr>
              </a:p>
            </p:txBody>
          </p:sp>
        </mc:Choice>
        <mc:Fallback>
          <p:sp>
            <p:nvSpPr>
              <p:cNvPr id="4" name="QB_5_AN.11_1#ae78d03ba.blank?pid=71a8e269f&amp;color=0,0,0&amp;vpa=4&amp;vtp=1&amp;bbb=1"/>
              <p:cNvSpPr>
                <a:spLocks noRot="1" noChangeAspect="1" noMove="1" noResize="1" noEditPoints="1" noAdjustHandles="1" noChangeArrowheads="1" noChangeShapeType="1" noTextEdit="1"/>
              </p:cNvSpPr>
              <p:nvPr/>
            </p:nvSpPr>
            <p:spPr>
              <a:xfrm>
                <a:off x="2751201" y="1472887"/>
                <a:ext cx="2493963" cy="303784"/>
              </a:xfrm>
              <a:prstGeom prst="rect">
                <a:avLst/>
              </a:prstGeom>
              <a:blipFill rotWithShape="1">
                <a:blip r:embed="rId3"/>
                <a:stretch>
                  <a:fillRect l="-15" t="-3869" r="3" b="-4409"/>
                </a:stretch>
              </a:blipFill>
            </p:spPr>
            <p:txBody>
              <a:bodyPr/>
              <a:lstStyle/>
              <a:p>
                <a:r>
                  <a:rPr lang="zh-CN" altLang="en-US">
                    <a:noFill/>
                  </a:rPr>
                  <a:t> </a:t>
                </a:r>
              </a:p>
            </p:txBody>
          </p:sp>
        </mc:Fallback>
      </mc:AlternateContent>
      <p:sp>
        <p:nvSpPr>
          <p:cNvPr id="5" name="QB_5_AN.12_1#ae78d03ba.blank?pid=71a8e269f&amp;color=0,0,0&amp;vpa=5&amp;vtp=1&amp;bbb=1"/>
          <p:cNvSpPr/>
          <p:nvPr/>
        </p:nvSpPr>
        <p:spPr>
          <a:xfrm>
            <a:off x="706501" y="1829250"/>
            <a:ext cx="1768475"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引物</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2和引物3</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S.13_1#ae78d03ba?vop=1&amp;pid=71a8e269f&amp;color=0,0,0&amp;vtp=1&amp;bbb=1&amp;hb=1"/>
              <p:cNvSpPr/>
              <p:nvPr/>
            </p:nvSpPr>
            <p:spPr>
              <a:xfrm>
                <a:off x="722376" y="2281877"/>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技术要在缓冲体系中添加</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（能激活</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聚合酶）、4种脱氧核苷酸（合成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）、两种引物（使子链沿引物的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端延伸）、模板和耐高温的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聚合酶等</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离的磷酸基团端是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端，游离的羟基端是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端，且引物与母链的方向相反，由于需要在引物的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端延伸子链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，因此选择引物2和引物3。</a:t>
                </a:r>
                <a:endParaRPr lang="en-US" altLang="zh-CN" sz="2200" dirty="0">
                  <a:solidFill>
                    <a:srgbClr val="000000"/>
                  </a:solidFill>
                </a:endParaRPr>
              </a:p>
            </p:txBody>
          </p:sp>
        </mc:Choice>
        <mc:Fallback>
          <p:sp>
            <p:nvSpPr>
              <p:cNvPr id="6" name="QB_5_AS.13_1#ae78d03ba?vop=1&amp;pid=71a8e269f&amp;color=0,0,0&amp;vtp=1&amp;bbb=1&amp;hb=1"/>
              <p:cNvSpPr>
                <a:spLocks noRot="1" noChangeAspect="1" noMove="1" noResize="1" noEditPoints="1" noAdjustHandles="1" noChangeArrowheads="1" noChangeShapeType="1" noTextEdit="1"/>
              </p:cNvSpPr>
              <p:nvPr/>
            </p:nvSpPr>
            <p:spPr>
              <a:xfrm>
                <a:off x="722376" y="2281877"/>
                <a:ext cx="10753344" cy="1796034"/>
              </a:xfrm>
              <a:prstGeom prst="rect">
                <a:avLst/>
              </a:prstGeom>
              <a:blipFill rotWithShape="1">
                <a:blip r:embed="rId4"/>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7472</Words>
  <Application>WPS 演示</Application>
  <PresentationFormat>宽屏</PresentationFormat>
  <Paragraphs>326</Paragraphs>
  <Slides>30</Slides>
  <Notes>30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30</vt:i4>
      </vt:variant>
    </vt:vector>
  </HeadingPairs>
  <TitlesOfParts>
    <vt:vector size="51"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Cambria Math</vt:lpstr>
      <vt:lpstr>Cambria Math</vt:lpstr>
      <vt:lpstr>Cambria Math</vt:lpstr>
      <vt:lpstr>华文细黑</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2025-10-21T13:36:00Z</dcterms:created>
  <dcterms:modified xsi:type="dcterms:W3CDTF">2025-10-23T05:48:46Z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BE78A8A571274014A3021BDB96760858_12</vt:lpwstr>
  </property>
  <property fmtid="{D5CDD505-2E9C-101B-9397-08002B2CF9AE}" pid="3" name="KSOProductBuildVer">
    <vt:lpwstr>2052-12.1.0.23125</vt:lpwstr>
  </property>
</Properties>
</file>